
<file path=[Content_Types].xml><?xml version="1.0" encoding="utf-8"?>
<Types xmlns="http://schemas.openxmlformats.org/package/2006/content-types">
  <Default Extension="avi" ContentType="video/x-msvideo"/>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8" r:id="rId3"/>
    <p:sldId id="305" r:id="rId4"/>
    <p:sldId id="257" r:id="rId5"/>
    <p:sldId id="259" r:id="rId6"/>
    <p:sldId id="260" r:id="rId7"/>
    <p:sldId id="271" r:id="rId8"/>
    <p:sldId id="273" r:id="rId9"/>
    <p:sldId id="265" r:id="rId10"/>
    <p:sldId id="272" r:id="rId11"/>
    <p:sldId id="266" r:id="rId12"/>
    <p:sldId id="267" r:id="rId13"/>
    <p:sldId id="264" r:id="rId14"/>
    <p:sldId id="261" r:id="rId15"/>
    <p:sldId id="262" r:id="rId16"/>
    <p:sldId id="269" r:id="rId17"/>
    <p:sldId id="292" r:id="rId18"/>
    <p:sldId id="293" r:id="rId19"/>
    <p:sldId id="294" r:id="rId20"/>
    <p:sldId id="291" r:id="rId21"/>
    <p:sldId id="303" r:id="rId22"/>
    <p:sldId id="299" r:id="rId23"/>
    <p:sldId id="268" r:id="rId24"/>
    <p:sldId id="297" r:id="rId25"/>
    <p:sldId id="298" r:id="rId26"/>
    <p:sldId id="306" r:id="rId27"/>
    <p:sldId id="296" r:id="rId28"/>
    <p:sldId id="304" r:id="rId29"/>
    <p:sldId id="300" r:id="rId30"/>
    <p:sldId id="301" r:id="rId31"/>
    <p:sldId id="30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14B63-BA7C-4446-9594-B883B10339EC}"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zh-CN" altLang="en-US"/>
        </a:p>
      </dgm:t>
    </dgm:pt>
    <dgm:pt modelId="{598DBB79-8E49-4B04-BC64-B2D7282A07B6}">
      <dgm:prSet phldrT="[文本]"/>
      <dgm:spPr/>
      <dgm:t>
        <a:bodyPr/>
        <a:lstStyle/>
        <a:p>
          <a:pPr algn="ctr"/>
          <a:r>
            <a:rPr lang="en-US" altLang="zh-CN" dirty="0"/>
            <a:t>Band Structure</a:t>
          </a:r>
          <a:endParaRPr lang="zh-CN" altLang="en-US" dirty="0"/>
        </a:p>
      </dgm:t>
    </dgm:pt>
    <dgm:pt modelId="{CB4DEDC0-3E05-4440-991E-004801CA75C0}" type="parTrans" cxnId="{1771E225-CF0B-419E-A9B2-7A40ECFFB80E}">
      <dgm:prSet/>
      <dgm:spPr/>
      <dgm:t>
        <a:bodyPr/>
        <a:lstStyle/>
        <a:p>
          <a:pPr algn="ctr"/>
          <a:endParaRPr lang="zh-CN" altLang="en-US"/>
        </a:p>
      </dgm:t>
    </dgm:pt>
    <dgm:pt modelId="{553B569C-7844-4488-B059-9F25C946C931}" type="sibTrans" cxnId="{1771E225-CF0B-419E-A9B2-7A40ECFFB80E}">
      <dgm:prSet/>
      <dgm:spPr/>
      <dgm:t>
        <a:bodyPr/>
        <a:lstStyle/>
        <a:p>
          <a:pPr algn="ctr"/>
          <a:endParaRPr lang="zh-CN" altLang="en-US"/>
        </a:p>
      </dgm:t>
    </dgm:pt>
    <dgm:pt modelId="{4869F621-5D20-4150-B4DB-9FE6D05B335A}">
      <dgm:prSet phldrT="[文本]"/>
      <dgm:spPr/>
      <dgm:t>
        <a:bodyPr/>
        <a:lstStyle/>
        <a:p>
          <a:pPr algn="ctr"/>
          <a:r>
            <a:rPr lang="en-US" altLang="zh-CN" dirty="0"/>
            <a:t>Crystal Structure</a:t>
          </a:r>
          <a:endParaRPr lang="zh-CN" altLang="en-US" dirty="0"/>
        </a:p>
      </dgm:t>
    </dgm:pt>
    <dgm:pt modelId="{B1BD9880-DA92-4914-B9CB-8469678E6274}" type="parTrans" cxnId="{648FC838-F725-4F16-89E7-1B7F1E74F5BC}">
      <dgm:prSet/>
      <dgm:spPr/>
      <dgm:t>
        <a:bodyPr/>
        <a:lstStyle/>
        <a:p>
          <a:pPr algn="ctr"/>
          <a:endParaRPr lang="zh-CN" altLang="en-US"/>
        </a:p>
      </dgm:t>
    </dgm:pt>
    <dgm:pt modelId="{CEFFB4EE-0107-4C24-9DC4-CEFE337B6B98}" type="sibTrans" cxnId="{648FC838-F725-4F16-89E7-1B7F1E74F5BC}">
      <dgm:prSet/>
      <dgm:spPr/>
      <dgm:t>
        <a:bodyPr/>
        <a:lstStyle/>
        <a:p>
          <a:pPr algn="ctr"/>
          <a:endParaRPr lang="zh-CN" altLang="en-US"/>
        </a:p>
      </dgm:t>
    </dgm:pt>
    <dgm:pt modelId="{0C7C8E45-28F9-417E-95A6-B27B0B4C81D0}">
      <dgm:prSet phldrT="[文本]"/>
      <dgm:spPr/>
      <dgm:t>
        <a:bodyPr/>
        <a:lstStyle/>
        <a:p>
          <a:pPr algn="ctr"/>
          <a:r>
            <a:rPr lang="en-US" altLang="zh-CN" dirty="0"/>
            <a:t>Space Group</a:t>
          </a:r>
          <a:endParaRPr lang="zh-CN" altLang="en-US" dirty="0"/>
        </a:p>
      </dgm:t>
    </dgm:pt>
    <dgm:pt modelId="{4923C366-2FAF-4846-AF82-A9E8DADF0976}" type="parTrans" cxnId="{A5A6F6AB-DD14-43FE-A714-9787568530F6}">
      <dgm:prSet/>
      <dgm:spPr/>
      <dgm:t>
        <a:bodyPr/>
        <a:lstStyle/>
        <a:p>
          <a:pPr algn="ctr"/>
          <a:endParaRPr lang="zh-CN" altLang="en-US"/>
        </a:p>
      </dgm:t>
    </dgm:pt>
    <dgm:pt modelId="{E2597528-141F-4AC3-8924-63A4AAC6F313}" type="sibTrans" cxnId="{A5A6F6AB-DD14-43FE-A714-9787568530F6}">
      <dgm:prSet/>
      <dgm:spPr/>
      <dgm:t>
        <a:bodyPr/>
        <a:lstStyle/>
        <a:p>
          <a:pPr algn="ctr"/>
          <a:endParaRPr lang="zh-CN" altLang="en-US"/>
        </a:p>
      </dgm:t>
    </dgm:pt>
    <dgm:pt modelId="{463A51B1-B755-4B5A-93C5-A39B92497968}">
      <dgm:prSet phldrT="[文本]"/>
      <dgm:spPr/>
      <dgm:t>
        <a:bodyPr/>
        <a:lstStyle/>
        <a:p>
          <a:pPr algn="ctr"/>
          <a:r>
            <a:rPr lang="en-US" altLang="zh-CN" dirty="0"/>
            <a:t>Lattice Constant</a:t>
          </a:r>
          <a:endParaRPr lang="zh-CN" altLang="en-US" dirty="0"/>
        </a:p>
      </dgm:t>
    </dgm:pt>
    <dgm:pt modelId="{FBAEFA23-EAA4-4D56-AB48-BBEFC6EAF790}" type="parTrans" cxnId="{5C64A66A-50BA-46CB-9F25-903DE9E7E403}">
      <dgm:prSet/>
      <dgm:spPr/>
      <dgm:t>
        <a:bodyPr/>
        <a:lstStyle/>
        <a:p>
          <a:pPr algn="ctr"/>
          <a:endParaRPr lang="zh-CN" altLang="en-US"/>
        </a:p>
      </dgm:t>
    </dgm:pt>
    <dgm:pt modelId="{B0B4AD02-6704-4A7A-815A-F6DEEECE3308}" type="sibTrans" cxnId="{5C64A66A-50BA-46CB-9F25-903DE9E7E403}">
      <dgm:prSet/>
      <dgm:spPr/>
      <dgm:t>
        <a:bodyPr/>
        <a:lstStyle/>
        <a:p>
          <a:pPr algn="ctr"/>
          <a:endParaRPr lang="zh-CN" altLang="en-US"/>
        </a:p>
      </dgm:t>
    </dgm:pt>
    <dgm:pt modelId="{1124B998-5741-4CC4-821B-9B59CBE526D0}">
      <dgm:prSet phldrT="[文本]"/>
      <dgm:spPr/>
      <dgm:t>
        <a:bodyPr/>
        <a:lstStyle/>
        <a:p>
          <a:pPr algn="ctr"/>
          <a:r>
            <a:rPr lang="en-US" altLang="zh-CN" dirty="0"/>
            <a:t>Chemical Property</a:t>
          </a:r>
          <a:endParaRPr lang="zh-CN" altLang="en-US" dirty="0"/>
        </a:p>
      </dgm:t>
    </dgm:pt>
    <dgm:pt modelId="{80483D5C-4CC2-4969-B846-4B4D68534B83}" type="parTrans" cxnId="{3F37DBE8-088F-4585-90E7-5BF832BF7B05}">
      <dgm:prSet/>
      <dgm:spPr/>
      <dgm:t>
        <a:bodyPr/>
        <a:lstStyle/>
        <a:p>
          <a:pPr algn="ctr"/>
          <a:endParaRPr lang="zh-CN" altLang="en-US"/>
        </a:p>
      </dgm:t>
    </dgm:pt>
    <dgm:pt modelId="{65988D86-0DAA-4AD3-8606-543C30306D23}" type="sibTrans" cxnId="{3F37DBE8-088F-4585-90E7-5BF832BF7B05}">
      <dgm:prSet/>
      <dgm:spPr/>
      <dgm:t>
        <a:bodyPr/>
        <a:lstStyle/>
        <a:p>
          <a:pPr algn="ctr"/>
          <a:endParaRPr lang="zh-CN" altLang="en-US"/>
        </a:p>
      </dgm:t>
    </dgm:pt>
    <dgm:pt modelId="{2C2979F8-9DBD-405C-BC93-16846D1305D3}">
      <dgm:prSet phldrT="[文本]"/>
      <dgm:spPr/>
      <dgm:t>
        <a:bodyPr/>
        <a:lstStyle/>
        <a:p>
          <a:pPr algn="ctr"/>
          <a:r>
            <a:rPr lang="en-US" altLang="zh-CN" dirty="0"/>
            <a:t>Valence Electrons</a:t>
          </a:r>
          <a:endParaRPr lang="zh-CN" altLang="en-US" dirty="0"/>
        </a:p>
      </dgm:t>
    </dgm:pt>
    <dgm:pt modelId="{CBCBC615-B38F-4380-A6B1-4AE9CB559AE8}" type="parTrans" cxnId="{D86F29D0-5B29-47D0-A5FB-14668BB8C971}">
      <dgm:prSet/>
      <dgm:spPr/>
      <dgm:t>
        <a:bodyPr/>
        <a:lstStyle/>
        <a:p>
          <a:pPr algn="ctr"/>
          <a:endParaRPr lang="zh-CN" altLang="en-US"/>
        </a:p>
      </dgm:t>
    </dgm:pt>
    <dgm:pt modelId="{02E3C449-1EF4-4570-9DCD-278593A2B6C8}" type="sibTrans" cxnId="{D86F29D0-5B29-47D0-A5FB-14668BB8C971}">
      <dgm:prSet/>
      <dgm:spPr/>
      <dgm:t>
        <a:bodyPr/>
        <a:lstStyle/>
        <a:p>
          <a:pPr algn="ctr"/>
          <a:endParaRPr lang="zh-CN" altLang="en-US"/>
        </a:p>
      </dgm:t>
    </dgm:pt>
    <dgm:pt modelId="{FB31C294-476F-45E0-B4E4-30D9241534F5}" type="pres">
      <dgm:prSet presAssocID="{2D114B63-BA7C-4446-9594-B883B10339EC}" presName="hierChild1" presStyleCnt="0">
        <dgm:presLayoutVars>
          <dgm:chPref val="1"/>
          <dgm:dir/>
          <dgm:animOne val="branch"/>
          <dgm:animLvl val="lvl"/>
          <dgm:resizeHandles/>
        </dgm:presLayoutVars>
      </dgm:prSet>
      <dgm:spPr/>
    </dgm:pt>
    <dgm:pt modelId="{668B3BB3-7902-4731-9FDB-1B9A34BD468A}" type="pres">
      <dgm:prSet presAssocID="{598DBB79-8E49-4B04-BC64-B2D7282A07B6}" presName="hierRoot1" presStyleCnt="0"/>
      <dgm:spPr/>
    </dgm:pt>
    <dgm:pt modelId="{2C6556EE-6DF3-49FC-B672-AD9D8AA5666B}" type="pres">
      <dgm:prSet presAssocID="{598DBB79-8E49-4B04-BC64-B2D7282A07B6}" presName="composite" presStyleCnt="0"/>
      <dgm:spPr/>
    </dgm:pt>
    <dgm:pt modelId="{BE2D1428-3C77-4E87-BEFC-AE621EFD4306}" type="pres">
      <dgm:prSet presAssocID="{598DBB79-8E49-4B04-BC64-B2D7282A07B6}" presName="background" presStyleLbl="node0" presStyleIdx="0" presStyleCnt="1"/>
      <dgm:spPr/>
    </dgm:pt>
    <dgm:pt modelId="{4245F3CB-0434-4C78-91DE-9779ABE4A50A}" type="pres">
      <dgm:prSet presAssocID="{598DBB79-8E49-4B04-BC64-B2D7282A07B6}" presName="text" presStyleLbl="fgAcc0" presStyleIdx="0" presStyleCnt="1">
        <dgm:presLayoutVars>
          <dgm:chPref val="3"/>
        </dgm:presLayoutVars>
      </dgm:prSet>
      <dgm:spPr/>
    </dgm:pt>
    <dgm:pt modelId="{39CF4DE5-B2D7-4690-848B-DC8AEB296617}" type="pres">
      <dgm:prSet presAssocID="{598DBB79-8E49-4B04-BC64-B2D7282A07B6}" presName="hierChild2" presStyleCnt="0"/>
      <dgm:spPr/>
    </dgm:pt>
    <dgm:pt modelId="{A7744543-E44D-4A9D-9D41-5F8300E66B62}" type="pres">
      <dgm:prSet presAssocID="{80483D5C-4CC2-4969-B846-4B4D68534B83}" presName="Name10" presStyleLbl="parChTrans1D2" presStyleIdx="0" presStyleCnt="2"/>
      <dgm:spPr/>
    </dgm:pt>
    <dgm:pt modelId="{F5BF7F0F-1B11-4DFF-968A-FE208AF3A0B7}" type="pres">
      <dgm:prSet presAssocID="{1124B998-5741-4CC4-821B-9B59CBE526D0}" presName="hierRoot2" presStyleCnt="0"/>
      <dgm:spPr/>
    </dgm:pt>
    <dgm:pt modelId="{FD6AEC01-823B-45F0-BF58-EEECE1C9EB88}" type="pres">
      <dgm:prSet presAssocID="{1124B998-5741-4CC4-821B-9B59CBE526D0}" presName="composite2" presStyleCnt="0"/>
      <dgm:spPr/>
    </dgm:pt>
    <dgm:pt modelId="{A83F4848-A7FD-49E1-815C-EBD153D47634}" type="pres">
      <dgm:prSet presAssocID="{1124B998-5741-4CC4-821B-9B59CBE526D0}" presName="background2" presStyleLbl="node2" presStyleIdx="0" presStyleCnt="2"/>
      <dgm:spPr/>
    </dgm:pt>
    <dgm:pt modelId="{BA81826D-DD5E-489C-AC99-9F662802A906}" type="pres">
      <dgm:prSet presAssocID="{1124B998-5741-4CC4-821B-9B59CBE526D0}" presName="text2" presStyleLbl="fgAcc2" presStyleIdx="0" presStyleCnt="2">
        <dgm:presLayoutVars>
          <dgm:chPref val="3"/>
        </dgm:presLayoutVars>
      </dgm:prSet>
      <dgm:spPr/>
    </dgm:pt>
    <dgm:pt modelId="{D13EC0A0-977D-4355-91EE-5AFD39484728}" type="pres">
      <dgm:prSet presAssocID="{1124B998-5741-4CC4-821B-9B59CBE526D0}" presName="hierChild3" presStyleCnt="0"/>
      <dgm:spPr/>
    </dgm:pt>
    <dgm:pt modelId="{94E3D516-2641-40CF-9E4B-2D580DB488D0}" type="pres">
      <dgm:prSet presAssocID="{CBCBC615-B38F-4380-A6B1-4AE9CB559AE8}" presName="Name17" presStyleLbl="parChTrans1D3" presStyleIdx="0" presStyleCnt="3"/>
      <dgm:spPr/>
    </dgm:pt>
    <dgm:pt modelId="{8360C4B2-14DE-4E87-BA7D-79321232B02C}" type="pres">
      <dgm:prSet presAssocID="{2C2979F8-9DBD-405C-BC93-16846D1305D3}" presName="hierRoot3" presStyleCnt="0"/>
      <dgm:spPr/>
    </dgm:pt>
    <dgm:pt modelId="{A7237C07-4326-47FC-B711-53DA04B47BA0}" type="pres">
      <dgm:prSet presAssocID="{2C2979F8-9DBD-405C-BC93-16846D1305D3}" presName="composite3" presStyleCnt="0"/>
      <dgm:spPr/>
    </dgm:pt>
    <dgm:pt modelId="{26CCA527-B65A-4871-BC22-E817A3FB3CD9}" type="pres">
      <dgm:prSet presAssocID="{2C2979F8-9DBD-405C-BC93-16846D1305D3}" presName="background3" presStyleLbl="node3" presStyleIdx="0" presStyleCnt="3"/>
      <dgm:spPr/>
    </dgm:pt>
    <dgm:pt modelId="{608D31F2-A970-4ABB-ACCD-5933B18C9C59}" type="pres">
      <dgm:prSet presAssocID="{2C2979F8-9DBD-405C-BC93-16846D1305D3}" presName="text3" presStyleLbl="fgAcc3" presStyleIdx="0" presStyleCnt="3">
        <dgm:presLayoutVars>
          <dgm:chPref val="3"/>
        </dgm:presLayoutVars>
      </dgm:prSet>
      <dgm:spPr/>
    </dgm:pt>
    <dgm:pt modelId="{C6BF7341-D466-4546-81AC-EE7F0BE14EF6}" type="pres">
      <dgm:prSet presAssocID="{2C2979F8-9DBD-405C-BC93-16846D1305D3}" presName="hierChild4" presStyleCnt="0"/>
      <dgm:spPr/>
    </dgm:pt>
    <dgm:pt modelId="{AA9B11DF-1FC2-4790-A753-E5F8ADDE9B55}" type="pres">
      <dgm:prSet presAssocID="{B1BD9880-DA92-4914-B9CB-8469678E6274}" presName="Name10" presStyleLbl="parChTrans1D2" presStyleIdx="1" presStyleCnt="2"/>
      <dgm:spPr/>
    </dgm:pt>
    <dgm:pt modelId="{40028CD6-35C6-4DE9-B856-4AF44548E971}" type="pres">
      <dgm:prSet presAssocID="{4869F621-5D20-4150-B4DB-9FE6D05B335A}" presName="hierRoot2" presStyleCnt="0"/>
      <dgm:spPr/>
    </dgm:pt>
    <dgm:pt modelId="{08E1047C-62CF-4799-BFEA-E019A1A294ED}" type="pres">
      <dgm:prSet presAssocID="{4869F621-5D20-4150-B4DB-9FE6D05B335A}" presName="composite2" presStyleCnt="0"/>
      <dgm:spPr/>
    </dgm:pt>
    <dgm:pt modelId="{6D587A92-CF94-4CAB-8D3D-34C62902E306}" type="pres">
      <dgm:prSet presAssocID="{4869F621-5D20-4150-B4DB-9FE6D05B335A}" presName="background2" presStyleLbl="node2" presStyleIdx="1" presStyleCnt="2"/>
      <dgm:spPr/>
    </dgm:pt>
    <dgm:pt modelId="{1133AC5C-D7F7-40F3-8144-1E44364DECB0}" type="pres">
      <dgm:prSet presAssocID="{4869F621-5D20-4150-B4DB-9FE6D05B335A}" presName="text2" presStyleLbl="fgAcc2" presStyleIdx="1" presStyleCnt="2">
        <dgm:presLayoutVars>
          <dgm:chPref val="3"/>
        </dgm:presLayoutVars>
      </dgm:prSet>
      <dgm:spPr/>
    </dgm:pt>
    <dgm:pt modelId="{00CFADFE-03B5-4C4C-ACA5-DAE1D0BD2750}" type="pres">
      <dgm:prSet presAssocID="{4869F621-5D20-4150-B4DB-9FE6D05B335A}" presName="hierChild3" presStyleCnt="0"/>
      <dgm:spPr/>
    </dgm:pt>
    <dgm:pt modelId="{16AD97F8-D452-4490-9409-D753F62C4A78}" type="pres">
      <dgm:prSet presAssocID="{4923C366-2FAF-4846-AF82-A9E8DADF0976}" presName="Name17" presStyleLbl="parChTrans1D3" presStyleIdx="1" presStyleCnt="3"/>
      <dgm:spPr/>
    </dgm:pt>
    <dgm:pt modelId="{C04F4138-B660-431F-B6BC-159432FFE77A}" type="pres">
      <dgm:prSet presAssocID="{0C7C8E45-28F9-417E-95A6-B27B0B4C81D0}" presName="hierRoot3" presStyleCnt="0"/>
      <dgm:spPr/>
    </dgm:pt>
    <dgm:pt modelId="{536DA7CE-0E18-4A6E-B274-10A4CC0715C3}" type="pres">
      <dgm:prSet presAssocID="{0C7C8E45-28F9-417E-95A6-B27B0B4C81D0}" presName="composite3" presStyleCnt="0"/>
      <dgm:spPr/>
    </dgm:pt>
    <dgm:pt modelId="{8EB7A183-852E-4D02-8D37-20C1987A360F}" type="pres">
      <dgm:prSet presAssocID="{0C7C8E45-28F9-417E-95A6-B27B0B4C81D0}" presName="background3" presStyleLbl="node3" presStyleIdx="1" presStyleCnt="3"/>
      <dgm:spPr/>
    </dgm:pt>
    <dgm:pt modelId="{73DD7F57-6662-45B6-BB89-782526B230C6}" type="pres">
      <dgm:prSet presAssocID="{0C7C8E45-28F9-417E-95A6-B27B0B4C81D0}" presName="text3" presStyleLbl="fgAcc3" presStyleIdx="1" presStyleCnt="3">
        <dgm:presLayoutVars>
          <dgm:chPref val="3"/>
        </dgm:presLayoutVars>
      </dgm:prSet>
      <dgm:spPr/>
    </dgm:pt>
    <dgm:pt modelId="{6BD83692-1430-4216-ACC9-E1CF6079047D}" type="pres">
      <dgm:prSet presAssocID="{0C7C8E45-28F9-417E-95A6-B27B0B4C81D0}" presName="hierChild4" presStyleCnt="0"/>
      <dgm:spPr/>
    </dgm:pt>
    <dgm:pt modelId="{497637C4-0A28-46D2-887C-A78C1967BD57}" type="pres">
      <dgm:prSet presAssocID="{FBAEFA23-EAA4-4D56-AB48-BBEFC6EAF790}" presName="Name17" presStyleLbl="parChTrans1D3" presStyleIdx="2" presStyleCnt="3"/>
      <dgm:spPr/>
    </dgm:pt>
    <dgm:pt modelId="{1C1A7795-E4DD-44CC-A72A-0DE2804282E4}" type="pres">
      <dgm:prSet presAssocID="{463A51B1-B755-4B5A-93C5-A39B92497968}" presName="hierRoot3" presStyleCnt="0"/>
      <dgm:spPr/>
    </dgm:pt>
    <dgm:pt modelId="{319287A5-A48F-4423-9677-0C73462A1BB6}" type="pres">
      <dgm:prSet presAssocID="{463A51B1-B755-4B5A-93C5-A39B92497968}" presName="composite3" presStyleCnt="0"/>
      <dgm:spPr/>
    </dgm:pt>
    <dgm:pt modelId="{1377A972-167E-456A-A843-552F8AAE8CC4}" type="pres">
      <dgm:prSet presAssocID="{463A51B1-B755-4B5A-93C5-A39B92497968}" presName="background3" presStyleLbl="node3" presStyleIdx="2" presStyleCnt="3"/>
      <dgm:spPr/>
    </dgm:pt>
    <dgm:pt modelId="{FB8DE21F-7D62-44EE-AB39-DA4EF312D837}" type="pres">
      <dgm:prSet presAssocID="{463A51B1-B755-4B5A-93C5-A39B92497968}" presName="text3" presStyleLbl="fgAcc3" presStyleIdx="2" presStyleCnt="3">
        <dgm:presLayoutVars>
          <dgm:chPref val="3"/>
        </dgm:presLayoutVars>
      </dgm:prSet>
      <dgm:spPr/>
    </dgm:pt>
    <dgm:pt modelId="{D9221D50-27C7-4811-B8B0-3F8391C1D923}" type="pres">
      <dgm:prSet presAssocID="{463A51B1-B755-4B5A-93C5-A39B92497968}" presName="hierChild4" presStyleCnt="0"/>
      <dgm:spPr/>
    </dgm:pt>
  </dgm:ptLst>
  <dgm:cxnLst>
    <dgm:cxn modelId="{1771E225-CF0B-419E-A9B2-7A40ECFFB80E}" srcId="{2D114B63-BA7C-4446-9594-B883B10339EC}" destId="{598DBB79-8E49-4B04-BC64-B2D7282A07B6}" srcOrd="0" destOrd="0" parTransId="{CB4DEDC0-3E05-4440-991E-004801CA75C0}" sibTransId="{553B569C-7844-4488-B059-9F25C946C931}"/>
    <dgm:cxn modelId="{47226426-FADD-4E7E-87BB-2EAA11782C68}" type="presOf" srcId="{FBAEFA23-EAA4-4D56-AB48-BBEFC6EAF790}" destId="{497637C4-0A28-46D2-887C-A78C1967BD57}" srcOrd="0" destOrd="0" presId="urn:microsoft.com/office/officeart/2005/8/layout/hierarchy1"/>
    <dgm:cxn modelId="{1F1DC531-BD04-4BC7-8D91-637EFD5E7F05}" type="presOf" srcId="{463A51B1-B755-4B5A-93C5-A39B92497968}" destId="{FB8DE21F-7D62-44EE-AB39-DA4EF312D837}" srcOrd="0" destOrd="0" presId="urn:microsoft.com/office/officeart/2005/8/layout/hierarchy1"/>
    <dgm:cxn modelId="{648FC838-F725-4F16-89E7-1B7F1E74F5BC}" srcId="{598DBB79-8E49-4B04-BC64-B2D7282A07B6}" destId="{4869F621-5D20-4150-B4DB-9FE6D05B335A}" srcOrd="1" destOrd="0" parTransId="{B1BD9880-DA92-4914-B9CB-8469678E6274}" sibTransId="{CEFFB4EE-0107-4C24-9DC4-CEFE337B6B98}"/>
    <dgm:cxn modelId="{A1677139-E602-4F93-896E-0281C91DF052}" type="presOf" srcId="{4869F621-5D20-4150-B4DB-9FE6D05B335A}" destId="{1133AC5C-D7F7-40F3-8144-1E44364DECB0}" srcOrd="0" destOrd="0" presId="urn:microsoft.com/office/officeart/2005/8/layout/hierarchy1"/>
    <dgm:cxn modelId="{D083D83D-1001-4FBA-907E-3F9A03588F37}" type="presOf" srcId="{2D114B63-BA7C-4446-9594-B883B10339EC}" destId="{FB31C294-476F-45E0-B4E4-30D9241534F5}" srcOrd="0" destOrd="0" presId="urn:microsoft.com/office/officeart/2005/8/layout/hierarchy1"/>
    <dgm:cxn modelId="{5C64A66A-50BA-46CB-9F25-903DE9E7E403}" srcId="{4869F621-5D20-4150-B4DB-9FE6D05B335A}" destId="{463A51B1-B755-4B5A-93C5-A39B92497968}" srcOrd="1" destOrd="0" parTransId="{FBAEFA23-EAA4-4D56-AB48-BBEFC6EAF790}" sibTransId="{B0B4AD02-6704-4A7A-815A-F6DEEECE3308}"/>
    <dgm:cxn modelId="{531E0159-CF9F-44B4-9140-FA22C07813B1}" type="presOf" srcId="{2C2979F8-9DBD-405C-BC93-16846D1305D3}" destId="{608D31F2-A970-4ABB-ACCD-5933B18C9C59}" srcOrd="0" destOrd="0" presId="urn:microsoft.com/office/officeart/2005/8/layout/hierarchy1"/>
    <dgm:cxn modelId="{C3AE259D-1AFE-434F-9696-69339CE88F86}" type="presOf" srcId="{1124B998-5741-4CC4-821B-9B59CBE526D0}" destId="{BA81826D-DD5E-489C-AC99-9F662802A906}" srcOrd="0" destOrd="0" presId="urn:microsoft.com/office/officeart/2005/8/layout/hierarchy1"/>
    <dgm:cxn modelId="{607568A0-8D74-4E79-9C25-0E5F22C02EFC}" type="presOf" srcId="{0C7C8E45-28F9-417E-95A6-B27B0B4C81D0}" destId="{73DD7F57-6662-45B6-BB89-782526B230C6}" srcOrd="0" destOrd="0" presId="urn:microsoft.com/office/officeart/2005/8/layout/hierarchy1"/>
    <dgm:cxn modelId="{633891A0-D681-4A09-853E-C2E9B7A099D1}" type="presOf" srcId="{4923C366-2FAF-4846-AF82-A9E8DADF0976}" destId="{16AD97F8-D452-4490-9409-D753F62C4A78}" srcOrd="0" destOrd="0" presId="urn:microsoft.com/office/officeart/2005/8/layout/hierarchy1"/>
    <dgm:cxn modelId="{A5A6F6AB-DD14-43FE-A714-9787568530F6}" srcId="{4869F621-5D20-4150-B4DB-9FE6D05B335A}" destId="{0C7C8E45-28F9-417E-95A6-B27B0B4C81D0}" srcOrd="0" destOrd="0" parTransId="{4923C366-2FAF-4846-AF82-A9E8DADF0976}" sibTransId="{E2597528-141F-4AC3-8924-63A4AAC6F313}"/>
    <dgm:cxn modelId="{9190FFCC-5705-4A74-B317-2FD46E83C06E}" type="presOf" srcId="{CBCBC615-B38F-4380-A6B1-4AE9CB559AE8}" destId="{94E3D516-2641-40CF-9E4B-2D580DB488D0}" srcOrd="0" destOrd="0" presId="urn:microsoft.com/office/officeart/2005/8/layout/hierarchy1"/>
    <dgm:cxn modelId="{F81CB6CD-0FAA-44D4-AB6F-009185CF6336}" type="presOf" srcId="{80483D5C-4CC2-4969-B846-4B4D68534B83}" destId="{A7744543-E44D-4A9D-9D41-5F8300E66B62}" srcOrd="0" destOrd="0" presId="urn:microsoft.com/office/officeart/2005/8/layout/hierarchy1"/>
    <dgm:cxn modelId="{D86F29D0-5B29-47D0-A5FB-14668BB8C971}" srcId="{1124B998-5741-4CC4-821B-9B59CBE526D0}" destId="{2C2979F8-9DBD-405C-BC93-16846D1305D3}" srcOrd="0" destOrd="0" parTransId="{CBCBC615-B38F-4380-A6B1-4AE9CB559AE8}" sibTransId="{02E3C449-1EF4-4570-9DCD-278593A2B6C8}"/>
    <dgm:cxn modelId="{3F37DBE8-088F-4585-90E7-5BF832BF7B05}" srcId="{598DBB79-8E49-4B04-BC64-B2D7282A07B6}" destId="{1124B998-5741-4CC4-821B-9B59CBE526D0}" srcOrd="0" destOrd="0" parTransId="{80483D5C-4CC2-4969-B846-4B4D68534B83}" sibTransId="{65988D86-0DAA-4AD3-8606-543C30306D23}"/>
    <dgm:cxn modelId="{E29BCAEF-FB4B-4516-984D-84DAE118FE13}" type="presOf" srcId="{598DBB79-8E49-4B04-BC64-B2D7282A07B6}" destId="{4245F3CB-0434-4C78-91DE-9779ABE4A50A}" srcOrd="0" destOrd="0" presId="urn:microsoft.com/office/officeart/2005/8/layout/hierarchy1"/>
    <dgm:cxn modelId="{EC65B6F9-1540-44B8-A3B3-271703636D94}" type="presOf" srcId="{B1BD9880-DA92-4914-B9CB-8469678E6274}" destId="{AA9B11DF-1FC2-4790-A753-E5F8ADDE9B55}" srcOrd="0" destOrd="0" presId="urn:microsoft.com/office/officeart/2005/8/layout/hierarchy1"/>
    <dgm:cxn modelId="{38447E65-E115-4C1A-97AB-E867C85A2454}" type="presParOf" srcId="{FB31C294-476F-45E0-B4E4-30D9241534F5}" destId="{668B3BB3-7902-4731-9FDB-1B9A34BD468A}" srcOrd="0" destOrd="0" presId="urn:microsoft.com/office/officeart/2005/8/layout/hierarchy1"/>
    <dgm:cxn modelId="{6009B1F9-7CFB-4FED-B435-ED46A2060824}" type="presParOf" srcId="{668B3BB3-7902-4731-9FDB-1B9A34BD468A}" destId="{2C6556EE-6DF3-49FC-B672-AD9D8AA5666B}" srcOrd="0" destOrd="0" presId="urn:microsoft.com/office/officeart/2005/8/layout/hierarchy1"/>
    <dgm:cxn modelId="{5E9DD156-6FD1-4946-BB90-63F3600EBA95}" type="presParOf" srcId="{2C6556EE-6DF3-49FC-B672-AD9D8AA5666B}" destId="{BE2D1428-3C77-4E87-BEFC-AE621EFD4306}" srcOrd="0" destOrd="0" presId="urn:microsoft.com/office/officeart/2005/8/layout/hierarchy1"/>
    <dgm:cxn modelId="{15FD6CB6-09A5-40F0-98DB-DFAF48763298}" type="presParOf" srcId="{2C6556EE-6DF3-49FC-B672-AD9D8AA5666B}" destId="{4245F3CB-0434-4C78-91DE-9779ABE4A50A}" srcOrd="1" destOrd="0" presId="urn:microsoft.com/office/officeart/2005/8/layout/hierarchy1"/>
    <dgm:cxn modelId="{5D40EA98-9FE1-4137-AC15-685C6FA6A3A8}" type="presParOf" srcId="{668B3BB3-7902-4731-9FDB-1B9A34BD468A}" destId="{39CF4DE5-B2D7-4690-848B-DC8AEB296617}" srcOrd="1" destOrd="0" presId="urn:microsoft.com/office/officeart/2005/8/layout/hierarchy1"/>
    <dgm:cxn modelId="{7B48F5F3-879A-4487-BD48-603915BC7857}" type="presParOf" srcId="{39CF4DE5-B2D7-4690-848B-DC8AEB296617}" destId="{A7744543-E44D-4A9D-9D41-5F8300E66B62}" srcOrd="0" destOrd="0" presId="urn:microsoft.com/office/officeart/2005/8/layout/hierarchy1"/>
    <dgm:cxn modelId="{A515DF05-F67D-4B22-926F-F3DF7D083930}" type="presParOf" srcId="{39CF4DE5-B2D7-4690-848B-DC8AEB296617}" destId="{F5BF7F0F-1B11-4DFF-968A-FE208AF3A0B7}" srcOrd="1" destOrd="0" presId="urn:microsoft.com/office/officeart/2005/8/layout/hierarchy1"/>
    <dgm:cxn modelId="{C2578031-CADB-4810-B1D7-729CD4172487}" type="presParOf" srcId="{F5BF7F0F-1B11-4DFF-968A-FE208AF3A0B7}" destId="{FD6AEC01-823B-45F0-BF58-EEECE1C9EB88}" srcOrd="0" destOrd="0" presId="urn:microsoft.com/office/officeart/2005/8/layout/hierarchy1"/>
    <dgm:cxn modelId="{EA948723-9C6A-4B67-990D-3C89A802B025}" type="presParOf" srcId="{FD6AEC01-823B-45F0-BF58-EEECE1C9EB88}" destId="{A83F4848-A7FD-49E1-815C-EBD153D47634}" srcOrd="0" destOrd="0" presId="urn:microsoft.com/office/officeart/2005/8/layout/hierarchy1"/>
    <dgm:cxn modelId="{261E2838-5C43-42A3-BB09-1554EA4645CE}" type="presParOf" srcId="{FD6AEC01-823B-45F0-BF58-EEECE1C9EB88}" destId="{BA81826D-DD5E-489C-AC99-9F662802A906}" srcOrd="1" destOrd="0" presId="urn:microsoft.com/office/officeart/2005/8/layout/hierarchy1"/>
    <dgm:cxn modelId="{1D2FBD38-ECE4-4A92-9048-B85A608FB75F}" type="presParOf" srcId="{F5BF7F0F-1B11-4DFF-968A-FE208AF3A0B7}" destId="{D13EC0A0-977D-4355-91EE-5AFD39484728}" srcOrd="1" destOrd="0" presId="urn:microsoft.com/office/officeart/2005/8/layout/hierarchy1"/>
    <dgm:cxn modelId="{F8C09D7E-D97D-4482-BA80-C18E96B06776}" type="presParOf" srcId="{D13EC0A0-977D-4355-91EE-5AFD39484728}" destId="{94E3D516-2641-40CF-9E4B-2D580DB488D0}" srcOrd="0" destOrd="0" presId="urn:microsoft.com/office/officeart/2005/8/layout/hierarchy1"/>
    <dgm:cxn modelId="{7C9EBF1E-704E-4716-94D7-9746E25FE526}" type="presParOf" srcId="{D13EC0A0-977D-4355-91EE-5AFD39484728}" destId="{8360C4B2-14DE-4E87-BA7D-79321232B02C}" srcOrd="1" destOrd="0" presId="urn:microsoft.com/office/officeart/2005/8/layout/hierarchy1"/>
    <dgm:cxn modelId="{837D9F76-B2CA-43F4-8107-208FDC0FDB4E}" type="presParOf" srcId="{8360C4B2-14DE-4E87-BA7D-79321232B02C}" destId="{A7237C07-4326-47FC-B711-53DA04B47BA0}" srcOrd="0" destOrd="0" presId="urn:microsoft.com/office/officeart/2005/8/layout/hierarchy1"/>
    <dgm:cxn modelId="{6D69731D-F888-46E3-A4B1-DD8DBD87EEFE}" type="presParOf" srcId="{A7237C07-4326-47FC-B711-53DA04B47BA0}" destId="{26CCA527-B65A-4871-BC22-E817A3FB3CD9}" srcOrd="0" destOrd="0" presId="urn:microsoft.com/office/officeart/2005/8/layout/hierarchy1"/>
    <dgm:cxn modelId="{73751B08-017E-4795-8D04-8493AA3A424C}" type="presParOf" srcId="{A7237C07-4326-47FC-B711-53DA04B47BA0}" destId="{608D31F2-A970-4ABB-ACCD-5933B18C9C59}" srcOrd="1" destOrd="0" presId="urn:microsoft.com/office/officeart/2005/8/layout/hierarchy1"/>
    <dgm:cxn modelId="{E761710B-97B6-4FBC-BACE-C3C58247C11B}" type="presParOf" srcId="{8360C4B2-14DE-4E87-BA7D-79321232B02C}" destId="{C6BF7341-D466-4546-81AC-EE7F0BE14EF6}" srcOrd="1" destOrd="0" presId="urn:microsoft.com/office/officeart/2005/8/layout/hierarchy1"/>
    <dgm:cxn modelId="{D4AC17D5-3FBA-47F1-A61B-6A8CF296CE2E}" type="presParOf" srcId="{39CF4DE5-B2D7-4690-848B-DC8AEB296617}" destId="{AA9B11DF-1FC2-4790-A753-E5F8ADDE9B55}" srcOrd="2" destOrd="0" presId="urn:microsoft.com/office/officeart/2005/8/layout/hierarchy1"/>
    <dgm:cxn modelId="{0EA7F0D0-E48A-4508-980B-2BBE05FFB1D9}" type="presParOf" srcId="{39CF4DE5-B2D7-4690-848B-DC8AEB296617}" destId="{40028CD6-35C6-4DE9-B856-4AF44548E971}" srcOrd="3" destOrd="0" presId="urn:microsoft.com/office/officeart/2005/8/layout/hierarchy1"/>
    <dgm:cxn modelId="{32E2A0C2-CE65-45D9-879D-B63A7546D73D}" type="presParOf" srcId="{40028CD6-35C6-4DE9-B856-4AF44548E971}" destId="{08E1047C-62CF-4799-BFEA-E019A1A294ED}" srcOrd="0" destOrd="0" presId="urn:microsoft.com/office/officeart/2005/8/layout/hierarchy1"/>
    <dgm:cxn modelId="{EB3CF81A-3297-45C2-86D8-F259E1A9A235}" type="presParOf" srcId="{08E1047C-62CF-4799-BFEA-E019A1A294ED}" destId="{6D587A92-CF94-4CAB-8D3D-34C62902E306}" srcOrd="0" destOrd="0" presId="urn:microsoft.com/office/officeart/2005/8/layout/hierarchy1"/>
    <dgm:cxn modelId="{16312141-FEC4-4CC3-BB32-0A5BB0DA87C1}" type="presParOf" srcId="{08E1047C-62CF-4799-BFEA-E019A1A294ED}" destId="{1133AC5C-D7F7-40F3-8144-1E44364DECB0}" srcOrd="1" destOrd="0" presId="urn:microsoft.com/office/officeart/2005/8/layout/hierarchy1"/>
    <dgm:cxn modelId="{CAC3E2AC-C76D-4ADA-AF37-A0EAD297B2BD}" type="presParOf" srcId="{40028CD6-35C6-4DE9-B856-4AF44548E971}" destId="{00CFADFE-03B5-4C4C-ACA5-DAE1D0BD2750}" srcOrd="1" destOrd="0" presId="urn:microsoft.com/office/officeart/2005/8/layout/hierarchy1"/>
    <dgm:cxn modelId="{C6B8B61D-02C8-49CF-B282-9BA60F810969}" type="presParOf" srcId="{00CFADFE-03B5-4C4C-ACA5-DAE1D0BD2750}" destId="{16AD97F8-D452-4490-9409-D753F62C4A78}" srcOrd="0" destOrd="0" presId="urn:microsoft.com/office/officeart/2005/8/layout/hierarchy1"/>
    <dgm:cxn modelId="{98D6F8CB-5FF9-4614-9733-6F6E52CB5BC2}" type="presParOf" srcId="{00CFADFE-03B5-4C4C-ACA5-DAE1D0BD2750}" destId="{C04F4138-B660-431F-B6BC-159432FFE77A}" srcOrd="1" destOrd="0" presId="urn:microsoft.com/office/officeart/2005/8/layout/hierarchy1"/>
    <dgm:cxn modelId="{04E2D440-F973-4EAA-8640-EBC7FC93075F}" type="presParOf" srcId="{C04F4138-B660-431F-B6BC-159432FFE77A}" destId="{536DA7CE-0E18-4A6E-B274-10A4CC0715C3}" srcOrd="0" destOrd="0" presId="urn:microsoft.com/office/officeart/2005/8/layout/hierarchy1"/>
    <dgm:cxn modelId="{4646966B-9F1E-48CC-BEE9-79760BB83E71}" type="presParOf" srcId="{536DA7CE-0E18-4A6E-B274-10A4CC0715C3}" destId="{8EB7A183-852E-4D02-8D37-20C1987A360F}" srcOrd="0" destOrd="0" presId="urn:microsoft.com/office/officeart/2005/8/layout/hierarchy1"/>
    <dgm:cxn modelId="{330A45D6-9F2E-48D0-BE18-29D2E0B7E4D6}" type="presParOf" srcId="{536DA7CE-0E18-4A6E-B274-10A4CC0715C3}" destId="{73DD7F57-6662-45B6-BB89-782526B230C6}" srcOrd="1" destOrd="0" presId="urn:microsoft.com/office/officeart/2005/8/layout/hierarchy1"/>
    <dgm:cxn modelId="{F08C1FD2-0FED-4967-B19B-50B11AD9C4FF}" type="presParOf" srcId="{C04F4138-B660-431F-B6BC-159432FFE77A}" destId="{6BD83692-1430-4216-ACC9-E1CF6079047D}" srcOrd="1" destOrd="0" presId="urn:microsoft.com/office/officeart/2005/8/layout/hierarchy1"/>
    <dgm:cxn modelId="{4D84A855-EA43-4D3B-962F-54DB58C7F03A}" type="presParOf" srcId="{00CFADFE-03B5-4C4C-ACA5-DAE1D0BD2750}" destId="{497637C4-0A28-46D2-887C-A78C1967BD57}" srcOrd="2" destOrd="0" presId="urn:microsoft.com/office/officeart/2005/8/layout/hierarchy1"/>
    <dgm:cxn modelId="{F67A55ED-7200-419C-ACFB-3E7A680070D4}" type="presParOf" srcId="{00CFADFE-03B5-4C4C-ACA5-DAE1D0BD2750}" destId="{1C1A7795-E4DD-44CC-A72A-0DE2804282E4}" srcOrd="3" destOrd="0" presId="urn:microsoft.com/office/officeart/2005/8/layout/hierarchy1"/>
    <dgm:cxn modelId="{E6FD090E-E60F-4328-BADE-389EB9DB87C2}" type="presParOf" srcId="{1C1A7795-E4DD-44CC-A72A-0DE2804282E4}" destId="{319287A5-A48F-4423-9677-0C73462A1BB6}" srcOrd="0" destOrd="0" presId="urn:microsoft.com/office/officeart/2005/8/layout/hierarchy1"/>
    <dgm:cxn modelId="{ED4228E6-B02F-4E7C-B16B-664D57652DF3}" type="presParOf" srcId="{319287A5-A48F-4423-9677-0C73462A1BB6}" destId="{1377A972-167E-456A-A843-552F8AAE8CC4}" srcOrd="0" destOrd="0" presId="urn:microsoft.com/office/officeart/2005/8/layout/hierarchy1"/>
    <dgm:cxn modelId="{68F92039-6B2E-4200-B43E-A147B32FDAF6}" type="presParOf" srcId="{319287A5-A48F-4423-9677-0C73462A1BB6}" destId="{FB8DE21F-7D62-44EE-AB39-DA4EF312D837}" srcOrd="1" destOrd="0" presId="urn:microsoft.com/office/officeart/2005/8/layout/hierarchy1"/>
    <dgm:cxn modelId="{C47403B0-A88C-44E0-9A97-EAC273C5D48E}" type="presParOf" srcId="{1C1A7795-E4DD-44CC-A72A-0DE2804282E4}" destId="{D9221D50-27C7-4811-B8B0-3F8391C1D92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DEBF61-7CDB-48C1-9395-D72DCC49029A}" type="doc">
      <dgm:prSet loTypeId="urn:microsoft.com/office/officeart/2005/8/layout/process3" loCatId="process" qsTypeId="urn:microsoft.com/office/officeart/2005/8/quickstyle/simple1" qsCatId="simple" csTypeId="urn:microsoft.com/office/officeart/2005/8/colors/colorful5" csCatId="colorful" phldr="1"/>
      <dgm:spPr/>
    </dgm:pt>
    <dgm:pt modelId="{BF245F5A-534E-4437-BF04-AFD23FE56B57}">
      <dgm:prSet phldrT="[文本]"/>
      <dgm:spPr/>
      <dgm:t>
        <a:bodyPr/>
        <a:lstStyle/>
        <a:p>
          <a:r>
            <a:rPr lang="en-US" altLang="zh-CN" dirty="0"/>
            <a:t>Regular </a:t>
          </a:r>
          <a:r>
            <a:rPr lang="en-US" altLang="zh-CN" dirty="0" err="1"/>
            <a:t>Vasp</a:t>
          </a:r>
          <a:r>
            <a:rPr lang="en-US" altLang="zh-CN" dirty="0"/>
            <a:t> self-consistent calculation</a:t>
          </a:r>
          <a:endParaRPr lang="zh-CN" altLang="en-US" dirty="0"/>
        </a:p>
      </dgm:t>
    </dgm:pt>
    <dgm:pt modelId="{6E185AA6-64B8-4744-92A9-3D63E2642E96}" type="parTrans" cxnId="{74508542-AE6B-4585-89D6-C07BB2D286EA}">
      <dgm:prSet/>
      <dgm:spPr/>
      <dgm:t>
        <a:bodyPr/>
        <a:lstStyle/>
        <a:p>
          <a:endParaRPr lang="zh-CN" altLang="en-US"/>
        </a:p>
      </dgm:t>
    </dgm:pt>
    <dgm:pt modelId="{E03BFE4B-460B-4506-9732-3F5B31AAECA7}" type="sibTrans" cxnId="{74508542-AE6B-4585-89D6-C07BB2D286EA}">
      <dgm:prSet/>
      <dgm:spPr/>
      <dgm:t>
        <a:bodyPr/>
        <a:lstStyle/>
        <a:p>
          <a:endParaRPr lang="zh-CN" altLang="en-US"/>
        </a:p>
      </dgm:t>
    </dgm:pt>
    <dgm:pt modelId="{A642DCAE-704F-4BB7-AF85-18E69767F87C}">
      <dgm:prSet phldrT="[文本]"/>
      <dgm:spPr/>
      <dgm:t>
        <a:bodyPr/>
        <a:lstStyle/>
        <a:p>
          <a:r>
            <a:rPr lang="en-US" altLang="zh-CN" dirty="0"/>
            <a:t>Wannier90 calculation</a:t>
          </a:r>
          <a:endParaRPr lang="zh-CN" altLang="en-US" dirty="0"/>
        </a:p>
      </dgm:t>
    </dgm:pt>
    <dgm:pt modelId="{04E2FC80-489E-44F1-9B06-D9FCEC33EFBF}" type="parTrans" cxnId="{552FC461-6AC9-4452-A128-C70AF7F06267}">
      <dgm:prSet/>
      <dgm:spPr/>
      <dgm:t>
        <a:bodyPr/>
        <a:lstStyle/>
        <a:p>
          <a:endParaRPr lang="zh-CN" altLang="en-US"/>
        </a:p>
      </dgm:t>
    </dgm:pt>
    <dgm:pt modelId="{C8659850-3829-4B0A-89DA-2527A7BDE80F}" type="sibTrans" cxnId="{552FC461-6AC9-4452-A128-C70AF7F06267}">
      <dgm:prSet/>
      <dgm:spPr/>
      <dgm:t>
        <a:bodyPr/>
        <a:lstStyle/>
        <a:p>
          <a:endParaRPr lang="zh-CN" altLang="en-US"/>
        </a:p>
      </dgm:t>
    </dgm:pt>
    <dgm:pt modelId="{C3E466F3-FCC0-4A0E-BC79-5F80CEACDBB0}">
      <dgm:prSet phldrT="[文本]" custT="1"/>
      <dgm:spPr/>
      <dgm:t>
        <a:bodyPr/>
        <a:lstStyle/>
        <a:p>
          <a:pPr algn="l"/>
          <a:r>
            <a:rPr lang="en-US" altLang="zh-CN" sz="1500" dirty="0" err="1"/>
            <a:t>PythTB</a:t>
          </a:r>
          <a:endParaRPr lang="zh-CN" altLang="en-US" sz="1500" dirty="0"/>
        </a:p>
      </dgm:t>
    </dgm:pt>
    <dgm:pt modelId="{60E2864E-7FB6-4F66-9F44-3F8F6BDB4A20}" type="parTrans" cxnId="{D2501FD6-49CD-4D82-AB0C-43D67B5FB59D}">
      <dgm:prSet/>
      <dgm:spPr/>
      <dgm:t>
        <a:bodyPr/>
        <a:lstStyle/>
        <a:p>
          <a:endParaRPr lang="zh-CN" altLang="en-US"/>
        </a:p>
      </dgm:t>
    </dgm:pt>
    <dgm:pt modelId="{EBEA3E93-AC15-4CCC-9E69-D3E02444A77C}" type="sibTrans" cxnId="{D2501FD6-49CD-4D82-AB0C-43D67B5FB59D}">
      <dgm:prSet/>
      <dgm:spPr/>
      <dgm:t>
        <a:bodyPr/>
        <a:lstStyle/>
        <a:p>
          <a:endParaRPr lang="zh-CN" altLang="en-US"/>
        </a:p>
      </dgm:t>
    </dgm:pt>
    <dgm:pt modelId="{8F787BDD-F3C3-45FC-8392-36296E71023C}">
      <dgm:prSet/>
      <dgm:spPr/>
      <dgm:t>
        <a:bodyPr/>
        <a:lstStyle/>
        <a:p>
          <a:r>
            <a:rPr lang="en-US" altLang="zh-CN" dirty="0"/>
            <a:t>To generate input files for Wannier90</a:t>
          </a:r>
          <a:endParaRPr lang="zh-CN" altLang="en-US" dirty="0"/>
        </a:p>
      </dgm:t>
    </dgm:pt>
    <dgm:pt modelId="{4930A4C1-969D-4F58-9965-F06C088DA13A}" type="parTrans" cxnId="{F87D23AC-DD7D-433D-9A68-B00DA4A10038}">
      <dgm:prSet/>
      <dgm:spPr/>
      <dgm:t>
        <a:bodyPr/>
        <a:lstStyle/>
        <a:p>
          <a:endParaRPr lang="zh-CN" altLang="en-US"/>
        </a:p>
      </dgm:t>
    </dgm:pt>
    <dgm:pt modelId="{699EEF38-9550-40B9-AE9A-ED65B7043F15}" type="sibTrans" cxnId="{F87D23AC-DD7D-433D-9A68-B00DA4A10038}">
      <dgm:prSet/>
      <dgm:spPr/>
      <dgm:t>
        <a:bodyPr/>
        <a:lstStyle/>
        <a:p>
          <a:endParaRPr lang="zh-CN" altLang="en-US"/>
        </a:p>
      </dgm:t>
    </dgm:pt>
    <dgm:pt modelId="{0463F791-5C8D-4A3F-B683-B35662D0A130}">
      <dgm:prSet/>
      <dgm:spPr/>
      <dgm:t>
        <a:bodyPr/>
        <a:lstStyle/>
        <a:p>
          <a:r>
            <a:rPr lang="en-US" altLang="zh-CN" dirty="0"/>
            <a:t>To get tight binding model </a:t>
          </a:r>
          <a:endParaRPr lang="zh-CN" altLang="en-US" dirty="0"/>
        </a:p>
      </dgm:t>
    </dgm:pt>
    <dgm:pt modelId="{CD321F14-57E8-45A8-BAC0-F4794D95E3F9}" type="parTrans" cxnId="{1CDF05C2-76F8-4E9E-9504-4814A67F3658}">
      <dgm:prSet/>
      <dgm:spPr/>
      <dgm:t>
        <a:bodyPr/>
        <a:lstStyle/>
        <a:p>
          <a:endParaRPr lang="zh-CN" altLang="en-US"/>
        </a:p>
      </dgm:t>
    </dgm:pt>
    <dgm:pt modelId="{9B574075-A36A-4022-94E7-AAF175386C67}" type="sibTrans" cxnId="{1CDF05C2-76F8-4E9E-9504-4814A67F3658}">
      <dgm:prSet/>
      <dgm:spPr/>
      <dgm:t>
        <a:bodyPr/>
        <a:lstStyle/>
        <a:p>
          <a:endParaRPr lang="zh-CN" altLang="en-US"/>
        </a:p>
      </dgm:t>
    </dgm:pt>
    <dgm:pt modelId="{C2A6A31C-BC3D-4FBB-B63E-6A9509106FBF}">
      <dgm:prSet/>
      <dgm:spPr/>
      <dgm:t>
        <a:bodyPr/>
        <a:lstStyle/>
        <a:p>
          <a:r>
            <a:rPr lang="en-US" altLang="zh-CN" dirty="0"/>
            <a:t>Visualization and Analysis</a:t>
          </a:r>
          <a:endParaRPr lang="zh-CN" altLang="en-US" dirty="0"/>
        </a:p>
      </dgm:t>
    </dgm:pt>
    <dgm:pt modelId="{D6908FE1-D75C-41D9-99B7-C8393CD4F3E3}" type="parTrans" cxnId="{DA9205B9-5D14-4D33-8AB6-8FE4E0848963}">
      <dgm:prSet/>
      <dgm:spPr/>
      <dgm:t>
        <a:bodyPr/>
        <a:lstStyle/>
        <a:p>
          <a:endParaRPr lang="zh-CN" altLang="en-US"/>
        </a:p>
      </dgm:t>
    </dgm:pt>
    <dgm:pt modelId="{A0FFEF1D-D2C1-4437-B32C-A389D177D6B4}" type="sibTrans" cxnId="{DA9205B9-5D14-4D33-8AB6-8FE4E0848963}">
      <dgm:prSet/>
      <dgm:spPr/>
      <dgm:t>
        <a:bodyPr/>
        <a:lstStyle/>
        <a:p>
          <a:endParaRPr lang="zh-CN" altLang="en-US"/>
        </a:p>
      </dgm:t>
    </dgm:pt>
    <dgm:pt modelId="{D2125BB8-6510-4448-BA22-477986AFE3BC}" type="pres">
      <dgm:prSet presAssocID="{8CDEBF61-7CDB-48C1-9395-D72DCC49029A}" presName="linearFlow" presStyleCnt="0">
        <dgm:presLayoutVars>
          <dgm:dir/>
          <dgm:animLvl val="lvl"/>
          <dgm:resizeHandles val="exact"/>
        </dgm:presLayoutVars>
      </dgm:prSet>
      <dgm:spPr/>
    </dgm:pt>
    <dgm:pt modelId="{DC5A0E05-EFE9-42AE-8830-6E0A948A0EF3}" type="pres">
      <dgm:prSet presAssocID="{BF245F5A-534E-4437-BF04-AFD23FE56B57}" presName="composite" presStyleCnt="0"/>
      <dgm:spPr/>
    </dgm:pt>
    <dgm:pt modelId="{B71B7AF0-9691-49D1-A462-635582969783}" type="pres">
      <dgm:prSet presAssocID="{BF245F5A-534E-4437-BF04-AFD23FE56B57}" presName="parTx" presStyleLbl="node1" presStyleIdx="0" presStyleCnt="3">
        <dgm:presLayoutVars>
          <dgm:chMax val="0"/>
          <dgm:chPref val="0"/>
          <dgm:bulletEnabled val="1"/>
        </dgm:presLayoutVars>
      </dgm:prSet>
      <dgm:spPr/>
    </dgm:pt>
    <dgm:pt modelId="{9F3FD6DE-77E5-4A50-8D0A-68FBBE7B0170}" type="pres">
      <dgm:prSet presAssocID="{BF245F5A-534E-4437-BF04-AFD23FE56B57}" presName="parSh" presStyleLbl="node1" presStyleIdx="0" presStyleCnt="3"/>
      <dgm:spPr/>
    </dgm:pt>
    <dgm:pt modelId="{4B88666F-06F2-405B-9720-C6270E1C5568}" type="pres">
      <dgm:prSet presAssocID="{BF245F5A-534E-4437-BF04-AFD23FE56B57}" presName="desTx" presStyleLbl="fgAcc1" presStyleIdx="0" presStyleCnt="3">
        <dgm:presLayoutVars>
          <dgm:bulletEnabled val="1"/>
        </dgm:presLayoutVars>
      </dgm:prSet>
      <dgm:spPr/>
    </dgm:pt>
    <dgm:pt modelId="{102816F4-DD57-4A9E-B83D-4132C41F56ED}" type="pres">
      <dgm:prSet presAssocID="{E03BFE4B-460B-4506-9732-3F5B31AAECA7}" presName="sibTrans" presStyleLbl="sibTrans2D1" presStyleIdx="0" presStyleCnt="2"/>
      <dgm:spPr/>
    </dgm:pt>
    <dgm:pt modelId="{AAB89CA1-69FC-4CE0-9902-54F2023C170F}" type="pres">
      <dgm:prSet presAssocID="{E03BFE4B-460B-4506-9732-3F5B31AAECA7}" presName="connTx" presStyleLbl="sibTrans2D1" presStyleIdx="0" presStyleCnt="2"/>
      <dgm:spPr/>
    </dgm:pt>
    <dgm:pt modelId="{16B93057-CDC6-401C-A3B8-2C2DB18C8197}" type="pres">
      <dgm:prSet presAssocID="{A642DCAE-704F-4BB7-AF85-18E69767F87C}" presName="composite" presStyleCnt="0"/>
      <dgm:spPr/>
    </dgm:pt>
    <dgm:pt modelId="{A95D727D-0C0D-4CF8-BB95-7A00057A79B3}" type="pres">
      <dgm:prSet presAssocID="{A642DCAE-704F-4BB7-AF85-18E69767F87C}" presName="parTx" presStyleLbl="node1" presStyleIdx="0" presStyleCnt="3">
        <dgm:presLayoutVars>
          <dgm:chMax val="0"/>
          <dgm:chPref val="0"/>
          <dgm:bulletEnabled val="1"/>
        </dgm:presLayoutVars>
      </dgm:prSet>
      <dgm:spPr/>
    </dgm:pt>
    <dgm:pt modelId="{A183A642-E7A4-4E82-AD41-5E00FFC02401}" type="pres">
      <dgm:prSet presAssocID="{A642DCAE-704F-4BB7-AF85-18E69767F87C}" presName="parSh" presStyleLbl="node1" presStyleIdx="1" presStyleCnt="3"/>
      <dgm:spPr/>
    </dgm:pt>
    <dgm:pt modelId="{4B146FB9-BDC8-49BB-9126-C4A0867D8D89}" type="pres">
      <dgm:prSet presAssocID="{A642DCAE-704F-4BB7-AF85-18E69767F87C}" presName="desTx" presStyleLbl="fgAcc1" presStyleIdx="1" presStyleCnt="3">
        <dgm:presLayoutVars>
          <dgm:bulletEnabled val="1"/>
        </dgm:presLayoutVars>
      </dgm:prSet>
      <dgm:spPr/>
    </dgm:pt>
    <dgm:pt modelId="{52A02993-FBC9-4B3F-BBC4-CAEB22C18CE6}" type="pres">
      <dgm:prSet presAssocID="{C8659850-3829-4B0A-89DA-2527A7BDE80F}" presName="sibTrans" presStyleLbl="sibTrans2D1" presStyleIdx="1" presStyleCnt="2"/>
      <dgm:spPr/>
    </dgm:pt>
    <dgm:pt modelId="{981453B1-B3DA-4390-BA7A-89712EC97E54}" type="pres">
      <dgm:prSet presAssocID="{C8659850-3829-4B0A-89DA-2527A7BDE80F}" presName="connTx" presStyleLbl="sibTrans2D1" presStyleIdx="1" presStyleCnt="2"/>
      <dgm:spPr/>
    </dgm:pt>
    <dgm:pt modelId="{89359679-9C99-4770-9F2B-13A34B34CAFA}" type="pres">
      <dgm:prSet presAssocID="{C3E466F3-FCC0-4A0E-BC79-5F80CEACDBB0}" presName="composite" presStyleCnt="0"/>
      <dgm:spPr/>
    </dgm:pt>
    <dgm:pt modelId="{2BF645BD-5B31-4BB5-9EA8-B6C44E3FF39D}" type="pres">
      <dgm:prSet presAssocID="{C3E466F3-FCC0-4A0E-BC79-5F80CEACDBB0}" presName="parTx" presStyleLbl="node1" presStyleIdx="1" presStyleCnt="3">
        <dgm:presLayoutVars>
          <dgm:chMax val="0"/>
          <dgm:chPref val="0"/>
          <dgm:bulletEnabled val="1"/>
        </dgm:presLayoutVars>
      </dgm:prSet>
      <dgm:spPr/>
    </dgm:pt>
    <dgm:pt modelId="{4449D04E-304D-4CEF-9CCE-582318D4BB3D}" type="pres">
      <dgm:prSet presAssocID="{C3E466F3-FCC0-4A0E-BC79-5F80CEACDBB0}" presName="parSh" presStyleLbl="node1" presStyleIdx="2" presStyleCnt="3"/>
      <dgm:spPr/>
    </dgm:pt>
    <dgm:pt modelId="{9EA6656B-C7FA-447B-829F-8443ADF1EB69}" type="pres">
      <dgm:prSet presAssocID="{C3E466F3-FCC0-4A0E-BC79-5F80CEACDBB0}" presName="desTx" presStyleLbl="fgAcc1" presStyleIdx="2" presStyleCnt="3">
        <dgm:presLayoutVars>
          <dgm:bulletEnabled val="1"/>
        </dgm:presLayoutVars>
      </dgm:prSet>
      <dgm:spPr/>
    </dgm:pt>
  </dgm:ptLst>
  <dgm:cxnLst>
    <dgm:cxn modelId="{C519513D-FE9C-4A05-B0E5-C6B899A3F31D}" type="presOf" srcId="{BF245F5A-534E-4437-BF04-AFD23FE56B57}" destId="{B71B7AF0-9691-49D1-A462-635582969783}" srcOrd="0" destOrd="0" presId="urn:microsoft.com/office/officeart/2005/8/layout/process3"/>
    <dgm:cxn modelId="{08391A5C-DED0-4F05-ABCE-5B278F092B14}" type="presOf" srcId="{C2A6A31C-BC3D-4FBB-B63E-6A9509106FBF}" destId="{9EA6656B-C7FA-447B-829F-8443ADF1EB69}" srcOrd="0" destOrd="0" presId="urn:microsoft.com/office/officeart/2005/8/layout/process3"/>
    <dgm:cxn modelId="{552FC461-6AC9-4452-A128-C70AF7F06267}" srcId="{8CDEBF61-7CDB-48C1-9395-D72DCC49029A}" destId="{A642DCAE-704F-4BB7-AF85-18E69767F87C}" srcOrd="1" destOrd="0" parTransId="{04E2FC80-489E-44F1-9B06-D9FCEC33EFBF}" sibTransId="{C8659850-3829-4B0A-89DA-2527A7BDE80F}"/>
    <dgm:cxn modelId="{74508542-AE6B-4585-89D6-C07BB2D286EA}" srcId="{8CDEBF61-7CDB-48C1-9395-D72DCC49029A}" destId="{BF245F5A-534E-4437-BF04-AFD23FE56B57}" srcOrd="0" destOrd="0" parTransId="{6E185AA6-64B8-4744-92A9-3D63E2642E96}" sibTransId="{E03BFE4B-460B-4506-9732-3F5B31AAECA7}"/>
    <dgm:cxn modelId="{15BF014A-99A3-43D6-B1E3-F59A9B3B763C}" type="presOf" srcId="{8CDEBF61-7CDB-48C1-9395-D72DCC49029A}" destId="{D2125BB8-6510-4448-BA22-477986AFE3BC}" srcOrd="0" destOrd="0" presId="urn:microsoft.com/office/officeart/2005/8/layout/process3"/>
    <dgm:cxn modelId="{A87A774A-EAD3-435F-8EC3-0F187A7AB05D}" type="presOf" srcId="{A642DCAE-704F-4BB7-AF85-18E69767F87C}" destId="{A95D727D-0C0D-4CF8-BB95-7A00057A79B3}" srcOrd="0" destOrd="0" presId="urn:microsoft.com/office/officeart/2005/8/layout/process3"/>
    <dgm:cxn modelId="{4FEF3772-C743-4863-9BFD-C18557C367CE}" type="presOf" srcId="{0463F791-5C8D-4A3F-B683-B35662D0A130}" destId="{4B146FB9-BDC8-49BB-9126-C4A0867D8D89}" srcOrd="0" destOrd="0" presId="urn:microsoft.com/office/officeart/2005/8/layout/process3"/>
    <dgm:cxn modelId="{F06E7177-6317-403C-8D0F-A9760BFBA623}" type="presOf" srcId="{C3E466F3-FCC0-4A0E-BC79-5F80CEACDBB0}" destId="{2BF645BD-5B31-4BB5-9EA8-B6C44E3FF39D}" srcOrd="0" destOrd="0" presId="urn:microsoft.com/office/officeart/2005/8/layout/process3"/>
    <dgm:cxn modelId="{F87D23AC-DD7D-433D-9A68-B00DA4A10038}" srcId="{BF245F5A-534E-4437-BF04-AFD23FE56B57}" destId="{8F787BDD-F3C3-45FC-8392-36296E71023C}" srcOrd="0" destOrd="0" parTransId="{4930A4C1-969D-4F58-9965-F06C088DA13A}" sibTransId="{699EEF38-9550-40B9-AE9A-ED65B7043F15}"/>
    <dgm:cxn modelId="{E30496AC-B7DE-4EB5-8217-E720A4109F55}" type="presOf" srcId="{C8659850-3829-4B0A-89DA-2527A7BDE80F}" destId="{52A02993-FBC9-4B3F-BBC4-CAEB22C18CE6}" srcOrd="0" destOrd="0" presId="urn:microsoft.com/office/officeart/2005/8/layout/process3"/>
    <dgm:cxn modelId="{DA9205B9-5D14-4D33-8AB6-8FE4E0848963}" srcId="{C3E466F3-FCC0-4A0E-BC79-5F80CEACDBB0}" destId="{C2A6A31C-BC3D-4FBB-B63E-6A9509106FBF}" srcOrd="0" destOrd="0" parTransId="{D6908FE1-D75C-41D9-99B7-C8393CD4F3E3}" sibTransId="{A0FFEF1D-D2C1-4437-B32C-A389D177D6B4}"/>
    <dgm:cxn modelId="{3CC0C7B9-3AC9-45DD-A3D3-949A1772F47C}" type="presOf" srcId="{E03BFE4B-460B-4506-9732-3F5B31AAECA7}" destId="{102816F4-DD57-4A9E-B83D-4132C41F56ED}" srcOrd="0" destOrd="0" presId="urn:microsoft.com/office/officeart/2005/8/layout/process3"/>
    <dgm:cxn modelId="{1CDF05C2-76F8-4E9E-9504-4814A67F3658}" srcId="{A642DCAE-704F-4BB7-AF85-18E69767F87C}" destId="{0463F791-5C8D-4A3F-B683-B35662D0A130}" srcOrd="0" destOrd="0" parTransId="{CD321F14-57E8-45A8-BAC0-F4794D95E3F9}" sibTransId="{9B574075-A36A-4022-94E7-AAF175386C67}"/>
    <dgm:cxn modelId="{E88346C7-108B-4749-BCCE-193D571D302E}" type="presOf" srcId="{C8659850-3829-4B0A-89DA-2527A7BDE80F}" destId="{981453B1-B3DA-4390-BA7A-89712EC97E54}" srcOrd="1" destOrd="0" presId="urn:microsoft.com/office/officeart/2005/8/layout/process3"/>
    <dgm:cxn modelId="{21562ED2-4223-4B14-9AB7-3219B906ED57}" type="presOf" srcId="{E03BFE4B-460B-4506-9732-3F5B31AAECA7}" destId="{AAB89CA1-69FC-4CE0-9902-54F2023C170F}" srcOrd="1" destOrd="0" presId="urn:microsoft.com/office/officeart/2005/8/layout/process3"/>
    <dgm:cxn modelId="{D2501FD6-49CD-4D82-AB0C-43D67B5FB59D}" srcId="{8CDEBF61-7CDB-48C1-9395-D72DCC49029A}" destId="{C3E466F3-FCC0-4A0E-BC79-5F80CEACDBB0}" srcOrd="2" destOrd="0" parTransId="{60E2864E-7FB6-4F66-9F44-3F8F6BDB4A20}" sibTransId="{EBEA3E93-AC15-4CCC-9E69-D3E02444A77C}"/>
    <dgm:cxn modelId="{246D52DF-4D2F-4871-A3B6-1DEA9C1EFD50}" type="presOf" srcId="{BF245F5A-534E-4437-BF04-AFD23FE56B57}" destId="{9F3FD6DE-77E5-4A50-8D0A-68FBBE7B0170}" srcOrd="1" destOrd="0" presId="urn:microsoft.com/office/officeart/2005/8/layout/process3"/>
    <dgm:cxn modelId="{A4D0FDF8-2A94-4CF4-A7B2-8A14667516DC}" type="presOf" srcId="{C3E466F3-FCC0-4A0E-BC79-5F80CEACDBB0}" destId="{4449D04E-304D-4CEF-9CCE-582318D4BB3D}" srcOrd="1" destOrd="0" presId="urn:microsoft.com/office/officeart/2005/8/layout/process3"/>
    <dgm:cxn modelId="{7042F9F9-15A4-4AC8-BF65-557572F84926}" type="presOf" srcId="{8F787BDD-F3C3-45FC-8392-36296E71023C}" destId="{4B88666F-06F2-405B-9720-C6270E1C5568}" srcOrd="0" destOrd="0" presId="urn:microsoft.com/office/officeart/2005/8/layout/process3"/>
    <dgm:cxn modelId="{2620DAFD-E74D-422A-88CB-8F1BADE537F7}" type="presOf" srcId="{A642DCAE-704F-4BB7-AF85-18E69767F87C}" destId="{A183A642-E7A4-4E82-AD41-5E00FFC02401}" srcOrd="1" destOrd="0" presId="urn:microsoft.com/office/officeart/2005/8/layout/process3"/>
    <dgm:cxn modelId="{58097DCD-72D2-4D28-81B3-1CBD9517AF87}" type="presParOf" srcId="{D2125BB8-6510-4448-BA22-477986AFE3BC}" destId="{DC5A0E05-EFE9-42AE-8830-6E0A948A0EF3}" srcOrd="0" destOrd="0" presId="urn:microsoft.com/office/officeart/2005/8/layout/process3"/>
    <dgm:cxn modelId="{7095DDDC-4412-487D-803A-83D7C1052FE4}" type="presParOf" srcId="{DC5A0E05-EFE9-42AE-8830-6E0A948A0EF3}" destId="{B71B7AF0-9691-49D1-A462-635582969783}" srcOrd="0" destOrd="0" presId="urn:microsoft.com/office/officeart/2005/8/layout/process3"/>
    <dgm:cxn modelId="{2B713BC6-4B2D-4364-84E7-9CEF3E16CCA6}" type="presParOf" srcId="{DC5A0E05-EFE9-42AE-8830-6E0A948A0EF3}" destId="{9F3FD6DE-77E5-4A50-8D0A-68FBBE7B0170}" srcOrd="1" destOrd="0" presId="urn:microsoft.com/office/officeart/2005/8/layout/process3"/>
    <dgm:cxn modelId="{1C9D0323-6EB7-42E6-8485-F02E476647A5}" type="presParOf" srcId="{DC5A0E05-EFE9-42AE-8830-6E0A948A0EF3}" destId="{4B88666F-06F2-405B-9720-C6270E1C5568}" srcOrd="2" destOrd="0" presId="urn:microsoft.com/office/officeart/2005/8/layout/process3"/>
    <dgm:cxn modelId="{A1997CF8-AAF9-4498-8474-30AC714CBB72}" type="presParOf" srcId="{D2125BB8-6510-4448-BA22-477986AFE3BC}" destId="{102816F4-DD57-4A9E-B83D-4132C41F56ED}" srcOrd="1" destOrd="0" presId="urn:microsoft.com/office/officeart/2005/8/layout/process3"/>
    <dgm:cxn modelId="{3A3A5352-489F-49BD-A23B-D1AC40A21ED3}" type="presParOf" srcId="{102816F4-DD57-4A9E-B83D-4132C41F56ED}" destId="{AAB89CA1-69FC-4CE0-9902-54F2023C170F}" srcOrd="0" destOrd="0" presId="urn:microsoft.com/office/officeart/2005/8/layout/process3"/>
    <dgm:cxn modelId="{4BA6FC04-CFD3-4ACE-8DF6-505E7A20BFC1}" type="presParOf" srcId="{D2125BB8-6510-4448-BA22-477986AFE3BC}" destId="{16B93057-CDC6-401C-A3B8-2C2DB18C8197}" srcOrd="2" destOrd="0" presId="urn:microsoft.com/office/officeart/2005/8/layout/process3"/>
    <dgm:cxn modelId="{B1DA34B7-1E63-4450-9310-22D82D7DAC0C}" type="presParOf" srcId="{16B93057-CDC6-401C-A3B8-2C2DB18C8197}" destId="{A95D727D-0C0D-4CF8-BB95-7A00057A79B3}" srcOrd="0" destOrd="0" presId="urn:microsoft.com/office/officeart/2005/8/layout/process3"/>
    <dgm:cxn modelId="{976AA8CE-E7C1-407B-9414-FFBCE67F84B4}" type="presParOf" srcId="{16B93057-CDC6-401C-A3B8-2C2DB18C8197}" destId="{A183A642-E7A4-4E82-AD41-5E00FFC02401}" srcOrd="1" destOrd="0" presId="urn:microsoft.com/office/officeart/2005/8/layout/process3"/>
    <dgm:cxn modelId="{BB93F57C-4E96-466E-8869-E348FAB3C619}" type="presParOf" srcId="{16B93057-CDC6-401C-A3B8-2C2DB18C8197}" destId="{4B146FB9-BDC8-49BB-9126-C4A0867D8D89}" srcOrd="2" destOrd="0" presId="urn:microsoft.com/office/officeart/2005/8/layout/process3"/>
    <dgm:cxn modelId="{FE6FD0CF-BEF9-4738-A615-F47DA6512196}" type="presParOf" srcId="{D2125BB8-6510-4448-BA22-477986AFE3BC}" destId="{52A02993-FBC9-4B3F-BBC4-CAEB22C18CE6}" srcOrd="3" destOrd="0" presId="urn:microsoft.com/office/officeart/2005/8/layout/process3"/>
    <dgm:cxn modelId="{E4301AA1-D994-496B-B140-A040381DC5C9}" type="presParOf" srcId="{52A02993-FBC9-4B3F-BBC4-CAEB22C18CE6}" destId="{981453B1-B3DA-4390-BA7A-89712EC97E54}" srcOrd="0" destOrd="0" presId="urn:microsoft.com/office/officeart/2005/8/layout/process3"/>
    <dgm:cxn modelId="{55E62CFD-06F9-486A-A67D-FE81CA93BF24}" type="presParOf" srcId="{D2125BB8-6510-4448-BA22-477986AFE3BC}" destId="{89359679-9C99-4770-9F2B-13A34B34CAFA}" srcOrd="4" destOrd="0" presId="urn:microsoft.com/office/officeart/2005/8/layout/process3"/>
    <dgm:cxn modelId="{957202DB-F0DE-42E0-9185-D5FEEA5897E0}" type="presParOf" srcId="{89359679-9C99-4770-9F2B-13A34B34CAFA}" destId="{2BF645BD-5B31-4BB5-9EA8-B6C44E3FF39D}" srcOrd="0" destOrd="0" presId="urn:microsoft.com/office/officeart/2005/8/layout/process3"/>
    <dgm:cxn modelId="{248BD05F-8153-4E66-BBEA-AE2BBED6808B}" type="presParOf" srcId="{89359679-9C99-4770-9F2B-13A34B34CAFA}" destId="{4449D04E-304D-4CEF-9CCE-582318D4BB3D}" srcOrd="1" destOrd="0" presId="urn:microsoft.com/office/officeart/2005/8/layout/process3"/>
    <dgm:cxn modelId="{79270C2E-69D5-4F69-9BE0-2AA6688E9F4B}" type="presParOf" srcId="{89359679-9C99-4770-9F2B-13A34B34CAFA}" destId="{9EA6656B-C7FA-447B-829F-8443ADF1EB69}"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637C4-0A28-46D2-887C-A78C1967BD57}">
      <dsp:nvSpPr>
        <dsp:cNvPr id="0" name=""/>
        <dsp:cNvSpPr/>
      </dsp:nvSpPr>
      <dsp:spPr>
        <a:xfrm>
          <a:off x="4343115" y="2744741"/>
          <a:ext cx="1074107" cy="511177"/>
        </a:xfrm>
        <a:custGeom>
          <a:avLst/>
          <a:gdLst/>
          <a:ahLst/>
          <a:cxnLst/>
          <a:rect l="0" t="0" r="0" b="0"/>
          <a:pathLst>
            <a:path>
              <a:moveTo>
                <a:pt x="0" y="0"/>
              </a:moveTo>
              <a:lnTo>
                <a:pt x="0" y="348352"/>
              </a:lnTo>
              <a:lnTo>
                <a:pt x="1074107" y="348352"/>
              </a:lnTo>
              <a:lnTo>
                <a:pt x="1074107" y="51117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AD97F8-D452-4490-9409-D753F62C4A78}">
      <dsp:nvSpPr>
        <dsp:cNvPr id="0" name=""/>
        <dsp:cNvSpPr/>
      </dsp:nvSpPr>
      <dsp:spPr>
        <a:xfrm>
          <a:off x="3269008" y="2744741"/>
          <a:ext cx="1074107" cy="511177"/>
        </a:xfrm>
        <a:custGeom>
          <a:avLst/>
          <a:gdLst/>
          <a:ahLst/>
          <a:cxnLst/>
          <a:rect l="0" t="0" r="0" b="0"/>
          <a:pathLst>
            <a:path>
              <a:moveTo>
                <a:pt x="1074107" y="0"/>
              </a:moveTo>
              <a:lnTo>
                <a:pt x="1074107" y="348352"/>
              </a:lnTo>
              <a:lnTo>
                <a:pt x="0" y="348352"/>
              </a:lnTo>
              <a:lnTo>
                <a:pt x="0" y="51117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9B11DF-1FC2-4790-A753-E5F8ADDE9B55}">
      <dsp:nvSpPr>
        <dsp:cNvPr id="0" name=""/>
        <dsp:cNvSpPr/>
      </dsp:nvSpPr>
      <dsp:spPr>
        <a:xfrm>
          <a:off x="2731954" y="1117468"/>
          <a:ext cx="1611161" cy="511177"/>
        </a:xfrm>
        <a:custGeom>
          <a:avLst/>
          <a:gdLst/>
          <a:ahLst/>
          <a:cxnLst/>
          <a:rect l="0" t="0" r="0" b="0"/>
          <a:pathLst>
            <a:path>
              <a:moveTo>
                <a:pt x="0" y="0"/>
              </a:moveTo>
              <a:lnTo>
                <a:pt x="0" y="348352"/>
              </a:lnTo>
              <a:lnTo>
                <a:pt x="1611161" y="348352"/>
              </a:lnTo>
              <a:lnTo>
                <a:pt x="1611161" y="51117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E3D516-2641-40CF-9E4B-2D580DB488D0}">
      <dsp:nvSpPr>
        <dsp:cNvPr id="0" name=""/>
        <dsp:cNvSpPr/>
      </dsp:nvSpPr>
      <dsp:spPr>
        <a:xfrm>
          <a:off x="1075073" y="2744741"/>
          <a:ext cx="91440" cy="511177"/>
        </a:xfrm>
        <a:custGeom>
          <a:avLst/>
          <a:gdLst/>
          <a:ahLst/>
          <a:cxnLst/>
          <a:rect l="0" t="0" r="0" b="0"/>
          <a:pathLst>
            <a:path>
              <a:moveTo>
                <a:pt x="45720" y="0"/>
              </a:moveTo>
              <a:lnTo>
                <a:pt x="45720" y="51117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744543-E44D-4A9D-9D41-5F8300E66B62}">
      <dsp:nvSpPr>
        <dsp:cNvPr id="0" name=""/>
        <dsp:cNvSpPr/>
      </dsp:nvSpPr>
      <dsp:spPr>
        <a:xfrm>
          <a:off x="1120793" y="1117468"/>
          <a:ext cx="1611161" cy="511177"/>
        </a:xfrm>
        <a:custGeom>
          <a:avLst/>
          <a:gdLst/>
          <a:ahLst/>
          <a:cxnLst/>
          <a:rect l="0" t="0" r="0" b="0"/>
          <a:pathLst>
            <a:path>
              <a:moveTo>
                <a:pt x="1611161" y="0"/>
              </a:moveTo>
              <a:lnTo>
                <a:pt x="1611161" y="348352"/>
              </a:lnTo>
              <a:lnTo>
                <a:pt x="0" y="348352"/>
              </a:lnTo>
              <a:lnTo>
                <a:pt x="0" y="51117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D1428-3C77-4E87-BEFC-AE621EFD4306}">
      <dsp:nvSpPr>
        <dsp:cNvPr id="0" name=""/>
        <dsp:cNvSpPr/>
      </dsp:nvSpPr>
      <dsp:spPr>
        <a:xfrm>
          <a:off x="1853139" y="1373"/>
          <a:ext cx="1757630" cy="11160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45F3CB-0434-4C78-91DE-9779ABE4A50A}">
      <dsp:nvSpPr>
        <dsp:cNvPr id="0" name=""/>
        <dsp:cNvSpPr/>
      </dsp:nvSpPr>
      <dsp:spPr>
        <a:xfrm>
          <a:off x="2048431" y="186900"/>
          <a:ext cx="1757630" cy="111609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Band Structure</a:t>
          </a:r>
          <a:endParaRPr lang="zh-CN" altLang="en-US" sz="2600" kern="1200" dirty="0"/>
        </a:p>
      </dsp:txBody>
      <dsp:txXfrm>
        <a:off x="2081120" y="219589"/>
        <a:ext cx="1692252" cy="1050717"/>
      </dsp:txXfrm>
    </dsp:sp>
    <dsp:sp modelId="{A83F4848-A7FD-49E1-815C-EBD153D47634}">
      <dsp:nvSpPr>
        <dsp:cNvPr id="0" name=""/>
        <dsp:cNvSpPr/>
      </dsp:nvSpPr>
      <dsp:spPr>
        <a:xfrm>
          <a:off x="241978" y="1628646"/>
          <a:ext cx="1757630" cy="111609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1826D-DD5E-489C-AC99-9F662802A906}">
      <dsp:nvSpPr>
        <dsp:cNvPr id="0" name=""/>
        <dsp:cNvSpPr/>
      </dsp:nvSpPr>
      <dsp:spPr>
        <a:xfrm>
          <a:off x="437270" y="1814173"/>
          <a:ext cx="1757630" cy="111609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Chemical Property</a:t>
          </a:r>
          <a:endParaRPr lang="zh-CN" altLang="en-US" sz="2600" kern="1200" dirty="0"/>
        </a:p>
      </dsp:txBody>
      <dsp:txXfrm>
        <a:off x="469959" y="1846862"/>
        <a:ext cx="1692252" cy="1050717"/>
      </dsp:txXfrm>
    </dsp:sp>
    <dsp:sp modelId="{26CCA527-B65A-4871-BC22-E817A3FB3CD9}">
      <dsp:nvSpPr>
        <dsp:cNvPr id="0" name=""/>
        <dsp:cNvSpPr/>
      </dsp:nvSpPr>
      <dsp:spPr>
        <a:xfrm>
          <a:off x="241978" y="3255918"/>
          <a:ext cx="1757630" cy="11160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8D31F2-A970-4ABB-ACCD-5933B18C9C59}">
      <dsp:nvSpPr>
        <dsp:cNvPr id="0" name=""/>
        <dsp:cNvSpPr/>
      </dsp:nvSpPr>
      <dsp:spPr>
        <a:xfrm>
          <a:off x="437270" y="3441446"/>
          <a:ext cx="1757630" cy="11160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Valence Electrons</a:t>
          </a:r>
          <a:endParaRPr lang="zh-CN" altLang="en-US" sz="2600" kern="1200" dirty="0"/>
        </a:p>
      </dsp:txBody>
      <dsp:txXfrm>
        <a:off x="469959" y="3474135"/>
        <a:ext cx="1692252" cy="1050717"/>
      </dsp:txXfrm>
    </dsp:sp>
    <dsp:sp modelId="{6D587A92-CF94-4CAB-8D3D-34C62902E306}">
      <dsp:nvSpPr>
        <dsp:cNvPr id="0" name=""/>
        <dsp:cNvSpPr/>
      </dsp:nvSpPr>
      <dsp:spPr>
        <a:xfrm>
          <a:off x="3464300" y="1628646"/>
          <a:ext cx="1757630" cy="111609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33AC5C-D7F7-40F3-8144-1E44364DECB0}">
      <dsp:nvSpPr>
        <dsp:cNvPr id="0" name=""/>
        <dsp:cNvSpPr/>
      </dsp:nvSpPr>
      <dsp:spPr>
        <a:xfrm>
          <a:off x="3659592" y="1814173"/>
          <a:ext cx="1757630" cy="111609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Crystal Structure</a:t>
          </a:r>
          <a:endParaRPr lang="zh-CN" altLang="en-US" sz="2600" kern="1200" dirty="0"/>
        </a:p>
      </dsp:txBody>
      <dsp:txXfrm>
        <a:off x="3692281" y="1846862"/>
        <a:ext cx="1692252" cy="1050717"/>
      </dsp:txXfrm>
    </dsp:sp>
    <dsp:sp modelId="{8EB7A183-852E-4D02-8D37-20C1987A360F}">
      <dsp:nvSpPr>
        <dsp:cNvPr id="0" name=""/>
        <dsp:cNvSpPr/>
      </dsp:nvSpPr>
      <dsp:spPr>
        <a:xfrm>
          <a:off x="2390193" y="3255918"/>
          <a:ext cx="1757630" cy="11160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D7F57-6662-45B6-BB89-782526B230C6}">
      <dsp:nvSpPr>
        <dsp:cNvPr id="0" name=""/>
        <dsp:cNvSpPr/>
      </dsp:nvSpPr>
      <dsp:spPr>
        <a:xfrm>
          <a:off x="2585485" y="3441446"/>
          <a:ext cx="1757630" cy="11160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Space Group</a:t>
          </a:r>
          <a:endParaRPr lang="zh-CN" altLang="en-US" sz="2600" kern="1200" dirty="0"/>
        </a:p>
      </dsp:txBody>
      <dsp:txXfrm>
        <a:off x="2618174" y="3474135"/>
        <a:ext cx="1692252" cy="1050717"/>
      </dsp:txXfrm>
    </dsp:sp>
    <dsp:sp modelId="{1377A972-167E-456A-A843-552F8AAE8CC4}">
      <dsp:nvSpPr>
        <dsp:cNvPr id="0" name=""/>
        <dsp:cNvSpPr/>
      </dsp:nvSpPr>
      <dsp:spPr>
        <a:xfrm>
          <a:off x="4538408" y="3255918"/>
          <a:ext cx="1757630" cy="11160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8DE21F-7D62-44EE-AB39-DA4EF312D837}">
      <dsp:nvSpPr>
        <dsp:cNvPr id="0" name=""/>
        <dsp:cNvSpPr/>
      </dsp:nvSpPr>
      <dsp:spPr>
        <a:xfrm>
          <a:off x="4733700" y="3441446"/>
          <a:ext cx="1757630" cy="11160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Lattice Constant</a:t>
          </a:r>
          <a:endParaRPr lang="zh-CN" altLang="en-US" sz="2600" kern="1200" dirty="0"/>
        </a:p>
      </dsp:txBody>
      <dsp:txXfrm>
        <a:off x="4766389" y="3474135"/>
        <a:ext cx="1692252" cy="10507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FD6DE-77E5-4A50-8D0A-68FBBE7B0170}">
      <dsp:nvSpPr>
        <dsp:cNvPr id="0" name=""/>
        <dsp:cNvSpPr/>
      </dsp:nvSpPr>
      <dsp:spPr>
        <a:xfrm>
          <a:off x="4667" y="20820"/>
          <a:ext cx="2122154" cy="96064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altLang="zh-CN" sz="1500" kern="1200" dirty="0"/>
            <a:t>Regular </a:t>
          </a:r>
          <a:r>
            <a:rPr lang="en-US" altLang="zh-CN" sz="1500" kern="1200" dirty="0" err="1"/>
            <a:t>Vasp</a:t>
          </a:r>
          <a:r>
            <a:rPr lang="en-US" altLang="zh-CN" sz="1500" kern="1200" dirty="0"/>
            <a:t> self-consistent calculation</a:t>
          </a:r>
          <a:endParaRPr lang="zh-CN" altLang="en-US" sz="1500" kern="1200" dirty="0"/>
        </a:p>
      </dsp:txBody>
      <dsp:txXfrm>
        <a:off x="4667" y="20820"/>
        <a:ext cx="2122154" cy="640430"/>
      </dsp:txXfrm>
    </dsp:sp>
    <dsp:sp modelId="{4B88666F-06F2-405B-9720-C6270E1C5568}">
      <dsp:nvSpPr>
        <dsp:cNvPr id="0" name=""/>
        <dsp:cNvSpPr/>
      </dsp:nvSpPr>
      <dsp:spPr>
        <a:xfrm>
          <a:off x="439325" y="661251"/>
          <a:ext cx="2122154" cy="864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altLang="zh-CN" sz="1500" kern="1200" dirty="0"/>
            <a:t>To generate input files for Wannier90</a:t>
          </a:r>
          <a:endParaRPr lang="zh-CN" altLang="en-US" sz="1500" kern="1200" dirty="0"/>
        </a:p>
      </dsp:txBody>
      <dsp:txXfrm>
        <a:off x="464631" y="686557"/>
        <a:ext cx="2071542" cy="813388"/>
      </dsp:txXfrm>
    </dsp:sp>
    <dsp:sp modelId="{102816F4-DD57-4A9E-B83D-4132C41F56ED}">
      <dsp:nvSpPr>
        <dsp:cNvPr id="0" name=""/>
        <dsp:cNvSpPr/>
      </dsp:nvSpPr>
      <dsp:spPr>
        <a:xfrm>
          <a:off x="2448533" y="76858"/>
          <a:ext cx="682027" cy="52835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448533" y="182529"/>
        <a:ext cx="523521" cy="317013"/>
      </dsp:txXfrm>
    </dsp:sp>
    <dsp:sp modelId="{A183A642-E7A4-4E82-AD41-5E00FFC02401}">
      <dsp:nvSpPr>
        <dsp:cNvPr id="0" name=""/>
        <dsp:cNvSpPr/>
      </dsp:nvSpPr>
      <dsp:spPr>
        <a:xfrm>
          <a:off x="3413666" y="20820"/>
          <a:ext cx="2122154" cy="960646"/>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altLang="zh-CN" sz="1500" kern="1200" dirty="0"/>
            <a:t>Wannier90 calculation</a:t>
          </a:r>
          <a:endParaRPr lang="zh-CN" altLang="en-US" sz="1500" kern="1200" dirty="0"/>
        </a:p>
      </dsp:txBody>
      <dsp:txXfrm>
        <a:off x="3413666" y="20820"/>
        <a:ext cx="2122154" cy="640430"/>
      </dsp:txXfrm>
    </dsp:sp>
    <dsp:sp modelId="{4B146FB9-BDC8-49BB-9126-C4A0867D8D89}">
      <dsp:nvSpPr>
        <dsp:cNvPr id="0" name=""/>
        <dsp:cNvSpPr/>
      </dsp:nvSpPr>
      <dsp:spPr>
        <a:xfrm>
          <a:off x="3848324" y="661251"/>
          <a:ext cx="2122154" cy="864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altLang="zh-CN" sz="1500" kern="1200" dirty="0"/>
            <a:t>To get tight binding model </a:t>
          </a:r>
          <a:endParaRPr lang="zh-CN" altLang="en-US" sz="1500" kern="1200" dirty="0"/>
        </a:p>
      </dsp:txBody>
      <dsp:txXfrm>
        <a:off x="3873630" y="686557"/>
        <a:ext cx="2071542" cy="813388"/>
      </dsp:txXfrm>
    </dsp:sp>
    <dsp:sp modelId="{52A02993-FBC9-4B3F-BBC4-CAEB22C18CE6}">
      <dsp:nvSpPr>
        <dsp:cNvPr id="0" name=""/>
        <dsp:cNvSpPr/>
      </dsp:nvSpPr>
      <dsp:spPr>
        <a:xfrm>
          <a:off x="5857532" y="76858"/>
          <a:ext cx="682027" cy="52835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5857532" y="182529"/>
        <a:ext cx="523521" cy="317013"/>
      </dsp:txXfrm>
    </dsp:sp>
    <dsp:sp modelId="{4449D04E-304D-4CEF-9CCE-582318D4BB3D}">
      <dsp:nvSpPr>
        <dsp:cNvPr id="0" name=""/>
        <dsp:cNvSpPr/>
      </dsp:nvSpPr>
      <dsp:spPr>
        <a:xfrm>
          <a:off x="6822665" y="20820"/>
          <a:ext cx="2122154" cy="96064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altLang="zh-CN" sz="1500" kern="1200" dirty="0" err="1"/>
            <a:t>PythTB</a:t>
          </a:r>
          <a:endParaRPr lang="zh-CN" altLang="en-US" sz="1500" kern="1200" dirty="0"/>
        </a:p>
      </dsp:txBody>
      <dsp:txXfrm>
        <a:off x="6822665" y="20820"/>
        <a:ext cx="2122154" cy="640430"/>
      </dsp:txXfrm>
    </dsp:sp>
    <dsp:sp modelId="{9EA6656B-C7FA-447B-829F-8443ADF1EB69}">
      <dsp:nvSpPr>
        <dsp:cNvPr id="0" name=""/>
        <dsp:cNvSpPr/>
      </dsp:nvSpPr>
      <dsp:spPr>
        <a:xfrm>
          <a:off x="7257323" y="661251"/>
          <a:ext cx="2122154" cy="864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altLang="zh-CN" sz="1500" kern="1200" dirty="0"/>
            <a:t>Visualization and Analysis</a:t>
          </a:r>
          <a:endParaRPr lang="zh-CN" altLang="en-US" sz="1500" kern="1200" dirty="0"/>
        </a:p>
      </dsp:txBody>
      <dsp:txXfrm>
        <a:off x="7282629" y="686557"/>
        <a:ext cx="2071542" cy="8133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569BD-4282-452C-9F02-E1C47E315340}" type="datetimeFigureOut">
              <a:rPr lang="zh-CN" altLang="en-US" smtClean="0"/>
              <a:t>2020/10/30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B9773-2919-4DCF-BF7E-A118C83F608B}" type="slidenum">
              <a:rPr lang="zh-CN" altLang="en-US" smtClean="0"/>
              <a:t>‹#›</a:t>
            </a:fld>
            <a:endParaRPr lang="zh-CN" altLang="en-US"/>
          </a:p>
        </p:txBody>
      </p:sp>
    </p:spTree>
    <p:extLst>
      <p:ext uri="{BB962C8B-B14F-4D97-AF65-F5344CB8AC3E}">
        <p14:creationId xmlns:p14="http://schemas.microsoft.com/office/powerpoint/2010/main" val="1498450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should be a video here as a hyperlink</a:t>
            </a:r>
            <a:r>
              <a:rPr lang="en-US" altLang="zh-CN" baseline="0" dirty="0"/>
              <a:t> and</a:t>
            </a:r>
            <a:r>
              <a:rPr lang="en-US" altLang="zh-CN" dirty="0"/>
              <a:t> as the first display.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82B9773-2919-4DCF-BF7E-A118C83F608B}" type="slidenum">
              <a:rPr lang="zh-CN" altLang="en-US" smtClean="0"/>
              <a:t>2</a:t>
            </a:fld>
            <a:endParaRPr lang="zh-CN" altLang="en-US"/>
          </a:p>
        </p:txBody>
      </p:sp>
    </p:spTree>
    <p:extLst>
      <p:ext uri="{BB962C8B-B14F-4D97-AF65-F5344CB8AC3E}">
        <p14:creationId xmlns:p14="http://schemas.microsoft.com/office/powerpoint/2010/main" val="304099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2B9773-2919-4DCF-BF7E-A118C83F608B}" type="slidenum">
              <a:rPr lang="zh-CN" altLang="en-US" smtClean="0"/>
              <a:t>12</a:t>
            </a:fld>
            <a:endParaRPr lang="zh-CN" altLang="en-US"/>
          </a:p>
        </p:txBody>
      </p:sp>
    </p:spTree>
    <p:extLst>
      <p:ext uri="{BB962C8B-B14F-4D97-AF65-F5344CB8AC3E}">
        <p14:creationId xmlns:p14="http://schemas.microsoft.com/office/powerpoint/2010/main" val="3709381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Generally speaking, semiconductors and insulators do not use Fermi surface but use the concept of valence band top.</a:t>
            </a:r>
            <a:endParaRPr lang="zh-CN" altLang="en-US" dirty="0"/>
          </a:p>
        </p:txBody>
      </p:sp>
      <p:sp>
        <p:nvSpPr>
          <p:cNvPr id="4" name="灯片编号占位符 3"/>
          <p:cNvSpPr>
            <a:spLocks noGrp="1"/>
          </p:cNvSpPr>
          <p:nvPr>
            <p:ph type="sldNum" sz="quarter" idx="10"/>
          </p:nvPr>
        </p:nvSpPr>
        <p:spPr/>
        <p:txBody>
          <a:bodyPr/>
          <a:lstStyle/>
          <a:p>
            <a:fld id="{D5DF8D88-2C54-4FF2-BBEB-AF6AF5D9F2A9}" type="slidenum">
              <a:rPr lang="zh-CN" altLang="en-US" smtClean="0"/>
              <a:t>13</a:t>
            </a:fld>
            <a:endParaRPr lang="zh-CN" altLang="en-US"/>
          </a:p>
        </p:txBody>
      </p:sp>
    </p:spTree>
    <p:extLst>
      <p:ext uri="{BB962C8B-B14F-4D97-AF65-F5344CB8AC3E}">
        <p14:creationId xmlns:p14="http://schemas.microsoft.com/office/powerpoint/2010/main" val="202218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COHP analysis is powerful in analyzing the bonding information in complex system. In this system we need more delicate tools to illustrate which bands couples at which places,  so we introduce group theory.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3F5CCA8-4622-4978-8763-36E11FF79B24}" type="slidenum">
              <a:rPr lang="zh-CN" altLang="en-US" smtClean="0"/>
              <a:t>19</a:t>
            </a:fld>
            <a:endParaRPr lang="zh-CN" altLang="en-US"/>
          </a:p>
        </p:txBody>
      </p:sp>
    </p:spTree>
    <p:extLst>
      <p:ext uri="{BB962C8B-B14F-4D97-AF65-F5344CB8AC3E}">
        <p14:creationId xmlns:p14="http://schemas.microsoft.com/office/powerpoint/2010/main" val="2776281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2B9773-2919-4DCF-BF7E-A118C83F608B}" type="slidenum">
              <a:rPr lang="zh-CN" altLang="en-US" smtClean="0"/>
              <a:t>22</a:t>
            </a:fld>
            <a:endParaRPr lang="zh-CN" altLang="en-US"/>
          </a:p>
        </p:txBody>
      </p:sp>
    </p:spTree>
    <p:extLst>
      <p:ext uri="{BB962C8B-B14F-4D97-AF65-F5344CB8AC3E}">
        <p14:creationId xmlns:p14="http://schemas.microsoft.com/office/powerpoint/2010/main" val="1691939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more delocalized the k space, the more localized the real space</a:t>
            </a:r>
            <a:endParaRPr lang="zh-CN" altLang="en-US" dirty="0"/>
          </a:p>
        </p:txBody>
      </p:sp>
      <p:sp>
        <p:nvSpPr>
          <p:cNvPr id="4" name="灯片编号占位符 3"/>
          <p:cNvSpPr>
            <a:spLocks noGrp="1"/>
          </p:cNvSpPr>
          <p:nvPr>
            <p:ph type="sldNum" sz="quarter" idx="10"/>
          </p:nvPr>
        </p:nvSpPr>
        <p:spPr/>
        <p:txBody>
          <a:bodyPr/>
          <a:lstStyle/>
          <a:p>
            <a:fld id="{D5DF8D88-2C54-4FF2-BBEB-AF6AF5D9F2A9}" type="slidenum">
              <a:rPr lang="zh-CN" altLang="en-US" smtClean="0"/>
              <a:t>23</a:t>
            </a:fld>
            <a:endParaRPr lang="zh-CN" altLang="en-US"/>
          </a:p>
        </p:txBody>
      </p:sp>
    </p:spTree>
    <p:extLst>
      <p:ext uri="{BB962C8B-B14F-4D97-AF65-F5344CB8AC3E}">
        <p14:creationId xmlns:p14="http://schemas.microsoft.com/office/powerpoint/2010/main" val="386174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Left is </a:t>
            </a:r>
            <a:r>
              <a:rPr lang="en-US" altLang="zh-CN" dirty="0" err="1"/>
              <a:t>GaP’s</a:t>
            </a:r>
            <a:r>
              <a:rPr lang="en-US" altLang="zh-CN" dirty="0"/>
              <a:t> tight binding band structure by virtue of Wannier90 and </a:t>
            </a:r>
            <a:r>
              <a:rPr lang="en-US" altLang="zh-CN" dirty="0" err="1"/>
              <a:t>PythTB</a:t>
            </a:r>
            <a:r>
              <a:rPr lang="en-US" altLang="zh-CN" dirty="0"/>
              <a:t> when considering only s and p orbitals . They contain total 13532 hopping parameters.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3F5CCA8-4622-4978-8763-36E11FF79B24}" type="slidenum">
              <a:rPr lang="zh-CN" altLang="en-US" smtClean="0"/>
              <a:t>24</a:t>
            </a:fld>
            <a:endParaRPr lang="zh-CN" altLang="en-US"/>
          </a:p>
        </p:txBody>
      </p:sp>
    </p:spTree>
    <p:extLst>
      <p:ext uri="{BB962C8B-B14F-4D97-AF65-F5344CB8AC3E}">
        <p14:creationId xmlns:p14="http://schemas.microsoft.com/office/powerpoint/2010/main" val="4012349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5CCA8-4622-4978-8763-36E11FF79B24}" type="slidenum">
              <a:rPr lang="zh-CN" altLang="en-US" smtClean="0"/>
              <a:t>25</a:t>
            </a:fld>
            <a:endParaRPr lang="zh-CN" altLang="en-US"/>
          </a:p>
        </p:txBody>
      </p:sp>
    </p:spTree>
    <p:extLst>
      <p:ext uri="{BB962C8B-B14F-4D97-AF65-F5344CB8AC3E}">
        <p14:creationId xmlns:p14="http://schemas.microsoft.com/office/powerpoint/2010/main" val="2767806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2B9773-2919-4DCF-BF7E-A118C83F608B}" type="slidenum">
              <a:rPr lang="zh-CN" altLang="en-US" smtClean="0"/>
              <a:t>26</a:t>
            </a:fld>
            <a:endParaRPr lang="zh-CN" altLang="en-US"/>
          </a:p>
        </p:txBody>
      </p:sp>
    </p:spTree>
    <p:extLst>
      <p:ext uri="{BB962C8B-B14F-4D97-AF65-F5344CB8AC3E}">
        <p14:creationId xmlns:p14="http://schemas.microsoft.com/office/powerpoint/2010/main" val="2963959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Their positions are illustrated on the right side.</a:t>
            </a:r>
            <a:endParaRPr lang="zh-CN" altLang="en-US" dirty="0"/>
          </a:p>
        </p:txBody>
      </p:sp>
      <p:sp>
        <p:nvSpPr>
          <p:cNvPr id="4" name="灯片编号占位符 3"/>
          <p:cNvSpPr>
            <a:spLocks noGrp="1"/>
          </p:cNvSpPr>
          <p:nvPr>
            <p:ph type="sldNum" sz="quarter" idx="5"/>
          </p:nvPr>
        </p:nvSpPr>
        <p:spPr/>
        <p:txBody>
          <a:bodyPr/>
          <a:lstStyle/>
          <a:p>
            <a:fld id="{382B9773-2919-4DCF-BF7E-A118C83F608B}" type="slidenum">
              <a:rPr lang="zh-CN" altLang="en-US" smtClean="0"/>
              <a:t>27</a:t>
            </a:fld>
            <a:endParaRPr lang="zh-CN" altLang="en-US"/>
          </a:p>
        </p:txBody>
      </p:sp>
    </p:spTree>
    <p:extLst>
      <p:ext uri="{BB962C8B-B14F-4D97-AF65-F5344CB8AC3E}">
        <p14:creationId xmlns:p14="http://schemas.microsoft.com/office/powerpoint/2010/main" val="312792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Degeneracy is lifted, and the energy level is broadened to the energy band; two isolated atoms </a:t>
            </a:r>
            <a:r>
              <a:rPr lang="en-US" altLang="zh-CN" dirty="0">
                <a:sym typeface="Wingdings" panose="05000000000000000000" pitchFamily="2" charset="2"/>
              </a:rPr>
              <a:t> </a:t>
            </a:r>
            <a:r>
              <a:rPr lang="en-US" altLang="zh-CN" dirty="0"/>
              <a:t>one level, double degeneracy (without spin)</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(the potential energy is disregard)</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5DF8D88-2C54-4FF2-BBEB-AF6AF5D9F2A9}" type="slidenum">
              <a:rPr lang="zh-CN" altLang="en-US" smtClean="0"/>
              <a:t>4</a:t>
            </a:fld>
            <a:endParaRPr lang="zh-CN" altLang="en-US"/>
          </a:p>
        </p:txBody>
      </p:sp>
    </p:spTree>
    <p:extLst>
      <p:ext uri="{BB962C8B-B14F-4D97-AF65-F5344CB8AC3E}">
        <p14:creationId xmlns:p14="http://schemas.microsoft.com/office/powerpoint/2010/main" val="4235343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All Bloch wave energies are completely determined in this space, DOS is the number of microscopic states per unit energy interval near a certain energy</a:t>
            </a:r>
            <a:endParaRPr lang="zh-CN" altLang="en-US" dirty="0"/>
          </a:p>
        </p:txBody>
      </p:sp>
      <p:sp>
        <p:nvSpPr>
          <p:cNvPr id="4" name="灯片编号占位符 3"/>
          <p:cNvSpPr>
            <a:spLocks noGrp="1"/>
          </p:cNvSpPr>
          <p:nvPr>
            <p:ph type="sldNum" sz="quarter" idx="10"/>
          </p:nvPr>
        </p:nvSpPr>
        <p:spPr/>
        <p:txBody>
          <a:bodyPr/>
          <a:lstStyle/>
          <a:p>
            <a:fld id="{D5DF8D88-2C54-4FF2-BBEB-AF6AF5D9F2A9}" type="slidenum">
              <a:rPr lang="zh-CN" altLang="en-US" smtClean="0"/>
              <a:t>5</a:t>
            </a:fld>
            <a:endParaRPr lang="zh-CN" altLang="en-US"/>
          </a:p>
        </p:txBody>
      </p:sp>
    </p:spTree>
    <p:extLst>
      <p:ext uri="{BB962C8B-B14F-4D97-AF65-F5344CB8AC3E}">
        <p14:creationId xmlns:p14="http://schemas.microsoft.com/office/powerpoint/2010/main" val="3329675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Fermi energy lies in the energy band and satisfies the </a:t>
            </a:r>
            <a:r>
              <a:rPr lang="en-US" altLang="zh-CN" dirty="0" err="1"/>
              <a:t>isoenergy</a:t>
            </a:r>
            <a:r>
              <a:rPr lang="en-US" altLang="zh-CN" dirty="0"/>
              <a:t> surface set of </a:t>
            </a:r>
            <a:r>
              <a:rPr lang="en-US" altLang="zh-CN" dirty="0" err="1"/>
              <a:t>Ef</a:t>
            </a:r>
            <a:r>
              <a:rPr lang="en-US" altLang="zh-CN" dirty="0"/>
              <a:t>=</a:t>
            </a:r>
            <a:r>
              <a:rPr lang="en-US" altLang="zh-CN" dirty="0" err="1"/>
              <a:t>En</a:t>
            </a:r>
            <a:r>
              <a:rPr lang="en-US" altLang="zh-CN" dirty="0"/>
              <a:t>(k). In non-metals, the valence band is the highest range of electron energies in which electrons are normally present at absolute zero temperature, while the conduction band is the lowest range of vacant electronic states.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ym typeface="Wingdings" panose="05000000000000000000" pitchFamily="2" charset="2"/>
              </a:rPr>
              <a:t>(convex hulls)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5DF8D88-2C54-4FF2-BBEB-AF6AF5D9F2A9}" type="slidenum">
              <a:rPr lang="zh-CN" altLang="en-US" smtClean="0"/>
              <a:t>6</a:t>
            </a:fld>
            <a:endParaRPr lang="zh-CN" altLang="en-US"/>
          </a:p>
        </p:txBody>
      </p:sp>
    </p:spTree>
    <p:extLst>
      <p:ext uri="{BB962C8B-B14F-4D97-AF65-F5344CB8AC3E}">
        <p14:creationId xmlns:p14="http://schemas.microsoft.com/office/powerpoint/2010/main" val="613021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DF8D88-2C54-4FF2-BBEB-AF6AF5D9F2A9}" type="slidenum">
              <a:rPr lang="zh-CN" altLang="en-US" smtClean="0"/>
              <a:t>7</a:t>
            </a:fld>
            <a:endParaRPr lang="zh-CN" altLang="en-US"/>
          </a:p>
        </p:txBody>
      </p:sp>
    </p:spTree>
    <p:extLst>
      <p:ext uri="{BB962C8B-B14F-4D97-AF65-F5344CB8AC3E}">
        <p14:creationId xmlns:p14="http://schemas.microsoft.com/office/powerpoint/2010/main" val="1557413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Every action that can restore a symmetrical image. </a:t>
            </a:r>
            <a:r>
              <a:rPr lang="en-US" altLang="zh-CN" sz="1200" b="0" i="0" kern="1200" dirty="0" err="1">
                <a:solidFill>
                  <a:schemeClr val="tx1"/>
                </a:solidFill>
                <a:effectLst/>
                <a:latin typeface="+mn-lt"/>
                <a:ea typeface="+mn-ea"/>
                <a:cs typeface="+mn-cs"/>
              </a:rPr>
              <a:t>Schoenflies</a:t>
            </a:r>
            <a:r>
              <a:rPr lang="en-US" altLang="zh-CN" sz="1200" b="0" i="0" kern="1200" dirty="0">
                <a:solidFill>
                  <a:schemeClr val="tx1"/>
                </a:solidFill>
                <a:effectLst/>
                <a:latin typeface="+mn-lt"/>
                <a:ea typeface="+mn-ea"/>
                <a:cs typeface="+mn-cs"/>
              </a:rPr>
              <a:t> notation, Plane wave expansion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when the irreducible representations of two bands are compatible (identical or one contain the other) could they couple with each other</a:t>
            </a:r>
          </a:p>
          <a:p>
            <a:endParaRPr lang="zh-CN" altLang="en-US" dirty="0"/>
          </a:p>
        </p:txBody>
      </p:sp>
      <p:sp>
        <p:nvSpPr>
          <p:cNvPr id="4" name="灯片编号占位符 3"/>
          <p:cNvSpPr>
            <a:spLocks noGrp="1"/>
          </p:cNvSpPr>
          <p:nvPr>
            <p:ph type="sldNum" sz="quarter" idx="10"/>
          </p:nvPr>
        </p:nvSpPr>
        <p:spPr/>
        <p:txBody>
          <a:bodyPr/>
          <a:lstStyle/>
          <a:p>
            <a:fld id="{D5DF8D88-2C54-4FF2-BBEB-AF6AF5D9F2A9}" type="slidenum">
              <a:rPr lang="zh-CN" altLang="en-US" smtClean="0"/>
              <a:t>8</a:t>
            </a:fld>
            <a:endParaRPr lang="zh-CN" altLang="en-US"/>
          </a:p>
        </p:txBody>
      </p:sp>
    </p:spTree>
    <p:extLst>
      <p:ext uri="{BB962C8B-B14F-4D97-AF65-F5344CB8AC3E}">
        <p14:creationId xmlns:p14="http://schemas.microsoft.com/office/powerpoint/2010/main" val="3206861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DF8D88-2C54-4FF2-BBEB-AF6AF5D9F2A9}" type="slidenum">
              <a:rPr lang="zh-CN" altLang="en-US" smtClean="0"/>
              <a:t>9</a:t>
            </a:fld>
            <a:endParaRPr lang="zh-CN" altLang="en-US"/>
          </a:p>
        </p:txBody>
      </p:sp>
    </p:spTree>
    <p:extLst>
      <p:ext uri="{BB962C8B-B14F-4D97-AF65-F5344CB8AC3E}">
        <p14:creationId xmlns:p14="http://schemas.microsoft.com/office/powerpoint/2010/main" val="2332252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Any 4 by 4 matrix can be expanded with 15 4 by 4 Gamma matrices (plus an Identity matrix) as the basis vector</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5DF8D88-2C54-4FF2-BBEB-AF6AF5D9F2A9}" type="slidenum">
              <a:rPr lang="zh-CN" altLang="en-US" smtClean="0"/>
              <a:t>10</a:t>
            </a:fld>
            <a:endParaRPr lang="zh-CN" altLang="en-US"/>
          </a:p>
        </p:txBody>
      </p:sp>
    </p:spTree>
    <p:extLst>
      <p:ext uri="{BB962C8B-B14F-4D97-AF65-F5344CB8AC3E}">
        <p14:creationId xmlns:p14="http://schemas.microsoft.com/office/powerpoint/2010/main" val="391676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Gamma point, each state should belong to an irreducible representation of the crystal symmetry group and the hybridization between orbitals preserve the symmetry properties.</a:t>
            </a:r>
          </a:p>
          <a:p>
            <a:endParaRPr lang="zh-CN" altLang="en-US" dirty="0"/>
          </a:p>
        </p:txBody>
      </p:sp>
      <p:sp>
        <p:nvSpPr>
          <p:cNvPr id="4" name="灯片编号占位符 3"/>
          <p:cNvSpPr>
            <a:spLocks noGrp="1"/>
          </p:cNvSpPr>
          <p:nvPr>
            <p:ph type="sldNum" sz="quarter" idx="10"/>
          </p:nvPr>
        </p:nvSpPr>
        <p:spPr/>
        <p:txBody>
          <a:bodyPr/>
          <a:lstStyle/>
          <a:p>
            <a:fld id="{D5DF8D88-2C54-4FF2-BBEB-AF6AF5D9F2A9}" type="slidenum">
              <a:rPr lang="zh-CN" altLang="en-US" smtClean="0"/>
              <a:t>11</a:t>
            </a:fld>
            <a:endParaRPr lang="zh-CN" altLang="en-US"/>
          </a:p>
        </p:txBody>
      </p:sp>
    </p:spTree>
    <p:extLst>
      <p:ext uri="{BB962C8B-B14F-4D97-AF65-F5344CB8AC3E}">
        <p14:creationId xmlns:p14="http://schemas.microsoft.com/office/powerpoint/2010/main" val="801777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BC14C-3991-4088-8572-C0E81D65917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6B3279-E12D-471F-AFAA-2EA83B51DE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1C1DAD3-CD30-4959-A5B3-518D319B914E}"/>
              </a:ext>
            </a:extLst>
          </p:cNvPr>
          <p:cNvSpPr>
            <a:spLocks noGrp="1"/>
          </p:cNvSpPr>
          <p:nvPr>
            <p:ph type="dt" sz="half" idx="10"/>
          </p:nvPr>
        </p:nvSpPr>
        <p:spPr/>
        <p:txBody>
          <a:bodyPr/>
          <a:lstStyle/>
          <a:p>
            <a:fld id="{AC0B97AE-09EA-4E99-97C5-2AA8A13E0546}" type="datetimeFigureOut">
              <a:rPr lang="zh-CN" altLang="en-US" smtClean="0"/>
              <a:t>2020/10/30</a:t>
            </a:fld>
            <a:endParaRPr lang="zh-CN" altLang="en-US"/>
          </a:p>
        </p:txBody>
      </p:sp>
      <p:sp>
        <p:nvSpPr>
          <p:cNvPr id="5" name="页脚占位符 4">
            <a:extLst>
              <a:ext uri="{FF2B5EF4-FFF2-40B4-BE49-F238E27FC236}">
                <a16:creationId xmlns:a16="http://schemas.microsoft.com/office/drawing/2014/main" id="{E0766DD3-C2C5-4704-AB60-B7C2A49789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1F15D6-9716-4EF0-B527-8BC2D6BC8DF8}"/>
              </a:ext>
            </a:extLst>
          </p:cNvPr>
          <p:cNvSpPr>
            <a:spLocks noGrp="1"/>
          </p:cNvSpPr>
          <p:nvPr>
            <p:ph type="sldNum" sz="quarter" idx="12"/>
          </p:nvPr>
        </p:nvSpPr>
        <p:spPr/>
        <p:txBody>
          <a:body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203362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29006-E80A-423E-AA45-A791AC7F4B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9137C0-7C15-41BA-AFCF-541D4981ED9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3F9D29-B50C-4759-89EB-A7523A2384F3}"/>
              </a:ext>
            </a:extLst>
          </p:cNvPr>
          <p:cNvSpPr>
            <a:spLocks noGrp="1"/>
          </p:cNvSpPr>
          <p:nvPr>
            <p:ph type="dt" sz="half" idx="10"/>
          </p:nvPr>
        </p:nvSpPr>
        <p:spPr/>
        <p:txBody>
          <a:bodyPr/>
          <a:lstStyle/>
          <a:p>
            <a:fld id="{AC0B97AE-09EA-4E99-97C5-2AA8A13E0546}" type="datetimeFigureOut">
              <a:rPr lang="zh-CN" altLang="en-US" smtClean="0"/>
              <a:t>2020/10/30</a:t>
            </a:fld>
            <a:endParaRPr lang="zh-CN" altLang="en-US"/>
          </a:p>
        </p:txBody>
      </p:sp>
      <p:sp>
        <p:nvSpPr>
          <p:cNvPr id="5" name="页脚占位符 4">
            <a:extLst>
              <a:ext uri="{FF2B5EF4-FFF2-40B4-BE49-F238E27FC236}">
                <a16:creationId xmlns:a16="http://schemas.microsoft.com/office/drawing/2014/main" id="{C67EBDE3-9CAE-48DC-A2E3-9B3B466755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C0D108-4F3F-46DD-BD0D-EF9C7590E285}"/>
              </a:ext>
            </a:extLst>
          </p:cNvPr>
          <p:cNvSpPr>
            <a:spLocks noGrp="1"/>
          </p:cNvSpPr>
          <p:nvPr>
            <p:ph type="sldNum" sz="quarter" idx="12"/>
          </p:nvPr>
        </p:nvSpPr>
        <p:spPr/>
        <p:txBody>
          <a:body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2137545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6239B3-0922-45DE-95B1-972DB4D3FF4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4FF5BC0-8765-4F11-8B17-245F06AB5FD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25A6F5-A2EB-4F93-BBA8-F3E518B90ED0}"/>
              </a:ext>
            </a:extLst>
          </p:cNvPr>
          <p:cNvSpPr>
            <a:spLocks noGrp="1"/>
          </p:cNvSpPr>
          <p:nvPr>
            <p:ph type="dt" sz="half" idx="10"/>
          </p:nvPr>
        </p:nvSpPr>
        <p:spPr/>
        <p:txBody>
          <a:bodyPr/>
          <a:lstStyle/>
          <a:p>
            <a:fld id="{AC0B97AE-09EA-4E99-97C5-2AA8A13E0546}" type="datetimeFigureOut">
              <a:rPr lang="zh-CN" altLang="en-US" smtClean="0"/>
              <a:t>2020/10/30</a:t>
            </a:fld>
            <a:endParaRPr lang="zh-CN" altLang="en-US"/>
          </a:p>
        </p:txBody>
      </p:sp>
      <p:sp>
        <p:nvSpPr>
          <p:cNvPr id="5" name="页脚占位符 4">
            <a:extLst>
              <a:ext uri="{FF2B5EF4-FFF2-40B4-BE49-F238E27FC236}">
                <a16:creationId xmlns:a16="http://schemas.microsoft.com/office/drawing/2014/main" id="{2455F5FA-5764-426A-8784-5872B37B20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CFBA8C-D505-4353-B1DB-C4085FAB815E}"/>
              </a:ext>
            </a:extLst>
          </p:cNvPr>
          <p:cNvSpPr>
            <a:spLocks noGrp="1"/>
          </p:cNvSpPr>
          <p:nvPr>
            <p:ph type="sldNum" sz="quarter" idx="12"/>
          </p:nvPr>
        </p:nvSpPr>
        <p:spPr/>
        <p:txBody>
          <a:body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3043192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81029-8C3D-47D6-9E28-7B8F818277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743E9D0-3003-4003-8372-105F0B2330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337EBE-5B65-4D74-98B8-93DA9F0FB52E}"/>
              </a:ext>
            </a:extLst>
          </p:cNvPr>
          <p:cNvSpPr>
            <a:spLocks noGrp="1"/>
          </p:cNvSpPr>
          <p:nvPr>
            <p:ph type="dt" sz="half" idx="10"/>
          </p:nvPr>
        </p:nvSpPr>
        <p:spPr/>
        <p:txBody>
          <a:bodyPr/>
          <a:lstStyle/>
          <a:p>
            <a:fld id="{AC0B97AE-09EA-4E99-97C5-2AA8A13E0546}" type="datetimeFigureOut">
              <a:rPr lang="zh-CN" altLang="en-US" smtClean="0"/>
              <a:t>2020/10/30</a:t>
            </a:fld>
            <a:endParaRPr lang="zh-CN" altLang="en-US"/>
          </a:p>
        </p:txBody>
      </p:sp>
      <p:sp>
        <p:nvSpPr>
          <p:cNvPr id="5" name="页脚占位符 4">
            <a:extLst>
              <a:ext uri="{FF2B5EF4-FFF2-40B4-BE49-F238E27FC236}">
                <a16:creationId xmlns:a16="http://schemas.microsoft.com/office/drawing/2014/main" id="{64FBE4C4-01D3-4BA7-A854-E0879091C8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364A73-BD59-4523-9DEC-E251576A1C0D}"/>
              </a:ext>
            </a:extLst>
          </p:cNvPr>
          <p:cNvSpPr>
            <a:spLocks noGrp="1"/>
          </p:cNvSpPr>
          <p:nvPr>
            <p:ph type="sldNum" sz="quarter" idx="12"/>
          </p:nvPr>
        </p:nvSpPr>
        <p:spPr/>
        <p:txBody>
          <a:body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2295519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138B96-5938-47C4-A5DE-3BB6FFC0B22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F82D04-5A83-4CC7-884F-8C2EFAB647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A47466-BCDD-40B3-A460-092DE2DC33FA}"/>
              </a:ext>
            </a:extLst>
          </p:cNvPr>
          <p:cNvSpPr>
            <a:spLocks noGrp="1"/>
          </p:cNvSpPr>
          <p:nvPr>
            <p:ph type="dt" sz="half" idx="10"/>
          </p:nvPr>
        </p:nvSpPr>
        <p:spPr/>
        <p:txBody>
          <a:bodyPr/>
          <a:lstStyle/>
          <a:p>
            <a:fld id="{AC0B97AE-09EA-4E99-97C5-2AA8A13E0546}" type="datetimeFigureOut">
              <a:rPr lang="zh-CN" altLang="en-US" smtClean="0"/>
              <a:t>2020/10/30</a:t>
            </a:fld>
            <a:endParaRPr lang="zh-CN" altLang="en-US"/>
          </a:p>
        </p:txBody>
      </p:sp>
      <p:sp>
        <p:nvSpPr>
          <p:cNvPr id="5" name="页脚占位符 4">
            <a:extLst>
              <a:ext uri="{FF2B5EF4-FFF2-40B4-BE49-F238E27FC236}">
                <a16:creationId xmlns:a16="http://schemas.microsoft.com/office/drawing/2014/main" id="{91266B79-AD36-4B9A-B3FF-9B0E0D5B59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0C0BA6-03E6-4B2F-AF52-B42D1F2BDE9B}"/>
              </a:ext>
            </a:extLst>
          </p:cNvPr>
          <p:cNvSpPr>
            <a:spLocks noGrp="1"/>
          </p:cNvSpPr>
          <p:nvPr>
            <p:ph type="sldNum" sz="quarter" idx="12"/>
          </p:nvPr>
        </p:nvSpPr>
        <p:spPr/>
        <p:txBody>
          <a:body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2686802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11B53-3936-48D9-8140-C732E33F321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B4E6BB-3467-4ED9-9C6F-0AFFD925292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D88B0DD-73A3-467D-BBED-720D286851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2ECD934-9075-4555-85D8-86C304F9935C}"/>
              </a:ext>
            </a:extLst>
          </p:cNvPr>
          <p:cNvSpPr>
            <a:spLocks noGrp="1"/>
          </p:cNvSpPr>
          <p:nvPr>
            <p:ph type="dt" sz="half" idx="10"/>
          </p:nvPr>
        </p:nvSpPr>
        <p:spPr/>
        <p:txBody>
          <a:bodyPr/>
          <a:lstStyle/>
          <a:p>
            <a:fld id="{AC0B97AE-09EA-4E99-97C5-2AA8A13E0546}" type="datetimeFigureOut">
              <a:rPr lang="zh-CN" altLang="en-US" smtClean="0"/>
              <a:t>2020/10/30</a:t>
            </a:fld>
            <a:endParaRPr lang="zh-CN" altLang="en-US"/>
          </a:p>
        </p:txBody>
      </p:sp>
      <p:sp>
        <p:nvSpPr>
          <p:cNvPr id="6" name="页脚占位符 5">
            <a:extLst>
              <a:ext uri="{FF2B5EF4-FFF2-40B4-BE49-F238E27FC236}">
                <a16:creationId xmlns:a16="http://schemas.microsoft.com/office/drawing/2014/main" id="{C88D449C-C602-4209-93B3-1196A86DE1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1869C2-3ABD-46A1-8BAE-4160EB8CF4E7}"/>
              </a:ext>
            </a:extLst>
          </p:cNvPr>
          <p:cNvSpPr>
            <a:spLocks noGrp="1"/>
          </p:cNvSpPr>
          <p:nvPr>
            <p:ph type="sldNum" sz="quarter" idx="12"/>
          </p:nvPr>
        </p:nvSpPr>
        <p:spPr/>
        <p:txBody>
          <a:body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2786346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A646F-C879-4786-A18B-0440F362D2A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E68A795-9DE7-44C5-B480-C5E10857C2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D8091EA-4ED8-42C4-BF30-0385F0B164B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21F606-D22E-4653-B889-360786B5B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21C599-F770-44EF-B23A-7952177DDC3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88265BB-C2B2-4A3B-A05F-40B31C21623C}"/>
              </a:ext>
            </a:extLst>
          </p:cNvPr>
          <p:cNvSpPr>
            <a:spLocks noGrp="1"/>
          </p:cNvSpPr>
          <p:nvPr>
            <p:ph type="dt" sz="half" idx="10"/>
          </p:nvPr>
        </p:nvSpPr>
        <p:spPr/>
        <p:txBody>
          <a:bodyPr/>
          <a:lstStyle/>
          <a:p>
            <a:fld id="{AC0B97AE-09EA-4E99-97C5-2AA8A13E0546}" type="datetimeFigureOut">
              <a:rPr lang="zh-CN" altLang="en-US" smtClean="0"/>
              <a:t>2020/10/30</a:t>
            </a:fld>
            <a:endParaRPr lang="zh-CN" altLang="en-US"/>
          </a:p>
        </p:txBody>
      </p:sp>
      <p:sp>
        <p:nvSpPr>
          <p:cNvPr id="8" name="页脚占位符 7">
            <a:extLst>
              <a:ext uri="{FF2B5EF4-FFF2-40B4-BE49-F238E27FC236}">
                <a16:creationId xmlns:a16="http://schemas.microsoft.com/office/drawing/2014/main" id="{94E4C635-D482-4531-BF88-B8872197BFA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08BD01C-7AA5-434E-9455-A068F8B64531}"/>
              </a:ext>
            </a:extLst>
          </p:cNvPr>
          <p:cNvSpPr>
            <a:spLocks noGrp="1"/>
          </p:cNvSpPr>
          <p:nvPr>
            <p:ph type="sldNum" sz="quarter" idx="12"/>
          </p:nvPr>
        </p:nvSpPr>
        <p:spPr/>
        <p:txBody>
          <a:body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254395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70F9E-E856-40F7-8864-4502DCA002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CA3D16D-E72B-4892-A1FE-0803BEFDE6C4}"/>
              </a:ext>
            </a:extLst>
          </p:cNvPr>
          <p:cNvSpPr>
            <a:spLocks noGrp="1"/>
          </p:cNvSpPr>
          <p:nvPr>
            <p:ph type="dt" sz="half" idx="10"/>
          </p:nvPr>
        </p:nvSpPr>
        <p:spPr/>
        <p:txBody>
          <a:bodyPr/>
          <a:lstStyle/>
          <a:p>
            <a:fld id="{AC0B97AE-09EA-4E99-97C5-2AA8A13E0546}" type="datetimeFigureOut">
              <a:rPr lang="zh-CN" altLang="en-US" smtClean="0"/>
              <a:t>2020/10/30</a:t>
            </a:fld>
            <a:endParaRPr lang="zh-CN" altLang="en-US"/>
          </a:p>
        </p:txBody>
      </p:sp>
      <p:sp>
        <p:nvSpPr>
          <p:cNvPr id="4" name="页脚占位符 3">
            <a:extLst>
              <a:ext uri="{FF2B5EF4-FFF2-40B4-BE49-F238E27FC236}">
                <a16:creationId xmlns:a16="http://schemas.microsoft.com/office/drawing/2014/main" id="{31DD116D-9781-4C07-B716-D5DA571FB2C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77BBEB6-4E16-4F3E-B559-236DF0875734}"/>
              </a:ext>
            </a:extLst>
          </p:cNvPr>
          <p:cNvSpPr>
            <a:spLocks noGrp="1"/>
          </p:cNvSpPr>
          <p:nvPr>
            <p:ph type="sldNum" sz="quarter" idx="12"/>
          </p:nvPr>
        </p:nvSpPr>
        <p:spPr/>
        <p:txBody>
          <a:body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3177158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704CAE-193D-41D0-A32B-F33FCFFADF45}"/>
              </a:ext>
            </a:extLst>
          </p:cNvPr>
          <p:cNvSpPr>
            <a:spLocks noGrp="1"/>
          </p:cNvSpPr>
          <p:nvPr>
            <p:ph type="dt" sz="half" idx="10"/>
          </p:nvPr>
        </p:nvSpPr>
        <p:spPr/>
        <p:txBody>
          <a:bodyPr/>
          <a:lstStyle/>
          <a:p>
            <a:fld id="{AC0B97AE-09EA-4E99-97C5-2AA8A13E0546}" type="datetimeFigureOut">
              <a:rPr lang="zh-CN" altLang="en-US" smtClean="0"/>
              <a:t>2020/10/30</a:t>
            </a:fld>
            <a:endParaRPr lang="zh-CN" altLang="en-US"/>
          </a:p>
        </p:txBody>
      </p:sp>
      <p:sp>
        <p:nvSpPr>
          <p:cNvPr id="3" name="页脚占位符 2">
            <a:extLst>
              <a:ext uri="{FF2B5EF4-FFF2-40B4-BE49-F238E27FC236}">
                <a16:creationId xmlns:a16="http://schemas.microsoft.com/office/drawing/2014/main" id="{C0CD6391-0184-4236-8E3B-5E3B42A34F3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8F358F3-616F-4029-8B24-CE0A4E34AE56}"/>
              </a:ext>
            </a:extLst>
          </p:cNvPr>
          <p:cNvSpPr>
            <a:spLocks noGrp="1"/>
          </p:cNvSpPr>
          <p:nvPr>
            <p:ph type="sldNum" sz="quarter" idx="12"/>
          </p:nvPr>
        </p:nvSpPr>
        <p:spPr/>
        <p:txBody>
          <a:body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612118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21641-31E5-4332-A1FE-56C64716EE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8347FC4-862A-4B45-8627-928B61B31C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3D4BB45-5492-4239-9B3A-94E2BB9026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7B98F41-A5D8-4621-8209-F1D8B46FC378}"/>
              </a:ext>
            </a:extLst>
          </p:cNvPr>
          <p:cNvSpPr>
            <a:spLocks noGrp="1"/>
          </p:cNvSpPr>
          <p:nvPr>
            <p:ph type="dt" sz="half" idx="10"/>
          </p:nvPr>
        </p:nvSpPr>
        <p:spPr/>
        <p:txBody>
          <a:bodyPr/>
          <a:lstStyle/>
          <a:p>
            <a:fld id="{AC0B97AE-09EA-4E99-97C5-2AA8A13E0546}" type="datetimeFigureOut">
              <a:rPr lang="zh-CN" altLang="en-US" smtClean="0"/>
              <a:t>2020/10/30</a:t>
            </a:fld>
            <a:endParaRPr lang="zh-CN" altLang="en-US"/>
          </a:p>
        </p:txBody>
      </p:sp>
      <p:sp>
        <p:nvSpPr>
          <p:cNvPr id="6" name="页脚占位符 5">
            <a:extLst>
              <a:ext uri="{FF2B5EF4-FFF2-40B4-BE49-F238E27FC236}">
                <a16:creationId xmlns:a16="http://schemas.microsoft.com/office/drawing/2014/main" id="{75B9729E-2A06-4334-BC45-7F34FD4A18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1E3580-0A34-47E2-9145-E264384134C6}"/>
              </a:ext>
            </a:extLst>
          </p:cNvPr>
          <p:cNvSpPr>
            <a:spLocks noGrp="1"/>
          </p:cNvSpPr>
          <p:nvPr>
            <p:ph type="sldNum" sz="quarter" idx="12"/>
          </p:nvPr>
        </p:nvSpPr>
        <p:spPr/>
        <p:txBody>
          <a:body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3757698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A3A142-A005-40BF-96B0-C81FF95B6B4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C9A0B4-7B45-46F1-9251-987E621E2C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EEF39F9-C503-4DEE-A35B-5D95EE9E7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87FC36-AD74-436A-ADF6-9F6ED85C2AFE}"/>
              </a:ext>
            </a:extLst>
          </p:cNvPr>
          <p:cNvSpPr>
            <a:spLocks noGrp="1"/>
          </p:cNvSpPr>
          <p:nvPr>
            <p:ph type="dt" sz="half" idx="10"/>
          </p:nvPr>
        </p:nvSpPr>
        <p:spPr/>
        <p:txBody>
          <a:bodyPr/>
          <a:lstStyle/>
          <a:p>
            <a:fld id="{AC0B97AE-09EA-4E99-97C5-2AA8A13E0546}" type="datetimeFigureOut">
              <a:rPr lang="zh-CN" altLang="en-US" smtClean="0"/>
              <a:t>2020/10/30</a:t>
            </a:fld>
            <a:endParaRPr lang="zh-CN" altLang="en-US"/>
          </a:p>
        </p:txBody>
      </p:sp>
      <p:sp>
        <p:nvSpPr>
          <p:cNvPr id="6" name="页脚占位符 5">
            <a:extLst>
              <a:ext uri="{FF2B5EF4-FFF2-40B4-BE49-F238E27FC236}">
                <a16:creationId xmlns:a16="http://schemas.microsoft.com/office/drawing/2014/main" id="{13B6F5FA-2EAF-4911-A2DA-BE18363368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9DCA19-1EB3-4D5A-961B-BA05C42DD7DA}"/>
              </a:ext>
            </a:extLst>
          </p:cNvPr>
          <p:cNvSpPr>
            <a:spLocks noGrp="1"/>
          </p:cNvSpPr>
          <p:nvPr>
            <p:ph type="sldNum" sz="quarter" idx="12"/>
          </p:nvPr>
        </p:nvSpPr>
        <p:spPr/>
        <p:txBody>
          <a:body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3510847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BEBF61-DDDB-4F4F-BBC9-C30BABC790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20990B0-0DB9-4810-B063-240F04386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5E5FBE-D82D-4B4B-A243-20444B0E55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B97AE-09EA-4E99-97C5-2AA8A13E0546}" type="datetimeFigureOut">
              <a:rPr lang="zh-CN" altLang="en-US" smtClean="0"/>
              <a:t>2020/10/30</a:t>
            </a:fld>
            <a:endParaRPr lang="zh-CN" altLang="en-US"/>
          </a:p>
        </p:txBody>
      </p:sp>
      <p:sp>
        <p:nvSpPr>
          <p:cNvPr id="5" name="页脚占位符 4">
            <a:extLst>
              <a:ext uri="{FF2B5EF4-FFF2-40B4-BE49-F238E27FC236}">
                <a16:creationId xmlns:a16="http://schemas.microsoft.com/office/drawing/2014/main" id="{10E3782D-6088-487B-8DB1-C2B1931193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3ACA388-3AE2-41FE-AA78-5274F8F47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2A4FD7-A112-4019-9E2B-06FB6DA7AAE9}" type="slidenum">
              <a:rPr lang="zh-CN" altLang="en-US" smtClean="0"/>
              <a:t>‹#›</a:t>
            </a:fld>
            <a:endParaRPr lang="zh-CN" altLang="en-US"/>
          </a:p>
        </p:txBody>
      </p:sp>
    </p:spTree>
    <p:extLst>
      <p:ext uri="{BB962C8B-B14F-4D97-AF65-F5344CB8AC3E}">
        <p14:creationId xmlns:p14="http://schemas.microsoft.com/office/powerpoint/2010/main" val="3999749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e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notesSlide" Target="../notesSlides/notesSlide10.xml"/><Relationship Id="rId7" Type="http://schemas.openxmlformats.org/officeDocument/2006/relationships/oleObject" Target="../embeddings/oleObject8.bin"/><Relationship Id="rId12"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jpeg"/><Relationship Id="rId11" Type="http://schemas.openxmlformats.org/officeDocument/2006/relationships/image" Target="../media/image37.png"/><Relationship Id="rId5" Type="http://schemas.openxmlformats.org/officeDocument/2006/relationships/image" Target="../media/image33.wmf"/><Relationship Id="rId10" Type="http://schemas.openxmlformats.org/officeDocument/2006/relationships/image" Target="../media/image36.png"/><Relationship Id="rId4" Type="http://schemas.openxmlformats.org/officeDocument/2006/relationships/oleObject" Target="../embeddings/oleObject7.bin"/><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hyperlink" Target="Ga-51.av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notesSlide" Target="../notesSlides/notesSlide14.xml"/><Relationship Id="rId7"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1.jpe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0.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61.png"/><Relationship Id="rId4" Type="http://schemas.openxmlformats.org/officeDocument/2006/relationships/image" Target="../media/image1.jpeg"/><Relationship Id="rId9" Type="http://schemas.microsoft.com/office/2007/relationships/diagramDrawing" Target="../diagrams/drawing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67.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6.wmf"/><Relationship Id="rId18" Type="http://schemas.openxmlformats.org/officeDocument/2006/relationships/oleObject" Target="../embeddings/oleObject6.bin"/><Relationship Id="rId3" Type="http://schemas.openxmlformats.org/officeDocument/2006/relationships/notesSlide" Target="../notesSlides/notesSlide2.xml"/><Relationship Id="rId7" Type="http://schemas.openxmlformats.org/officeDocument/2006/relationships/image" Target="../media/image13.png"/><Relationship Id="rId12" Type="http://schemas.openxmlformats.org/officeDocument/2006/relationships/oleObject" Target="../embeddings/oleObject3.bin"/><Relationship Id="rId17" Type="http://schemas.openxmlformats.org/officeDocument/2006/relationships/image" Target="../media/image8.wmf"/><Relationship Id="rId2" Type="http://schemas.openxmlformats.org/officeDocument/2006/relationships/slideLayout" Target="../slideLayouts/slideLayout1.xml"/><Relationship Id="rId16" Type="http://schemas.openxmlformats.org/officeDocument/2006/relationships/oleObject" Target="../embeddings/oleObject5.bin"/><Relationship Id="rId20" Type="http://schemas.openxmlformats.org/officeDocument/2006/relationships/image" Target="../media/image1.jpeg"/><Relationship Id="rId1" Type="http://schemas.openxmlformats.org/officeDocument/2006/relationships/vmlDrawing" Target="../drawings/vmlDrawing1.vml"/><Relationship Id="rId6" Type="http://schemas.openxmlformats.org/officeDocument/2006/relationships/image" Target="../media/image12.png"/><Relationship Id="rId11" Type="http://schemas.openxmlformats.org/officeDocument/2006/relationships/image" Target="../media/image5.wmf"/><Relationship Id="rId5" Type="http://schemas.openxmlformats.org/officeDocument/2006/relationships/image" Target="../media/image11.png"/><Relationship Id="rId15" Type="http://schemas.openxmlformats.org/officeDocument/2006/relationships/image" Target="../media/image7.wmf"/><Relationship Id="rId10" Type="http://schemas.openxmlformats.org/officeDocument/2006/relationships/oleObject" Target="../embeddings/oleObject2.bin"/><Relationship Id="rId19" Type="http://schemas.openxmlformats.org/officeDocument/2006/relationships/image" Target="../media/image9.wmf"/><Relationship Id="rId4" Type="http://schemas.openxmlformats.org/officeDocument/2006/relationships/image" Target="../media/image10.png"/><Relationship Id="rId9" Type="http://schemas.openxmlformats.org/officeDocument/2006/relationships/image" Target="../media/image4.wmf"/><Relationship Id="rId1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16.tmp"/><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0.pn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aterials Science logo with photo of Wenhao Sun">
            <a:extLst>
              <a:ext uri="{FF2B5EF4-FFF2-40B4-BE49-F238E27FC236}">
                <a16:creationId xmlns:a16="http://schemas.microsoft.com/office/drawing/2014/main" id="{13D257CD-9EC1-4F85-8EC6-5EE0395CC1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08" r="44304" b="10360"/>
          <a:stretch/>
        </p:blipFill>
        <p:spPr bwMode="auto">
          <a:xfrm>
            <a:off x="1358416" y="4091731"/>
            <a:ext cx="1342092" cy="1354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
            <a:extLst>
              <a:ext uri="{FF2B5EF4-FFF2-40B4-BE49-F238E27FC236}">
                <a16:creationId xmlns:a16="http://schemas.microsoft.com/office/drawing/2014/main" id="{E21FF91D-AA50-4D37-A8BC-C7D9AABAA4B6}"/>
              </a:ext>
            </a:extLst>
          </p:cNvPr>
          <p:cNvSpPr txBox="1"/>
          <p:nvPr/>
        </p:nvSpPr>
        <p:spPr>
          <a:xfrm>
            <a:off x="870012" y="1988598"/>
            <a:ext cx="10377996" cy="707886"/>
          </a:xfrm>
          <a:prstGeom prst="rect">
            <a:avLst/>
          </a:prstGeom>
          <a:noFill/>
        </p:spPr>
        <p:txBody>
          <a:bodyPr wrap="square" rtlCol="0">
            <a:spAutoFit/>
          </a:bodyPr>
          <a:lstStyle>
            <a:defPPr>
              <a:defRPr lang="en-US"/>
            </a:defPPr>
            <a:lvl1pPr>
              <a:defRPr sz="4000"/>
            </a:lvl1pPr>
            <a:lvl2pPr>
              <a:defRPr/>
            </a:lvl2pPr>
            <a:lvl3pPr>
              <a:defRPr/>
            </a:lvl3pPr>
            <a:lvl4pPr>
              <a:defRPr/>
            </a:lvl4pPr>
            <a:lvl5pPr>
              <a:defRPr/>
            </a:lvl5pPr>
            <a:lvl6pPr>
              <a:defRPr/>
            </a:lvl6pPr>
            <a:lvl7pPr>
              <a:defRPr/>
            </a:lvl7pPr>
            <a:lvl8pPr>
              <a:defRPr/>
            </a:lvl8pPr>
            <a:lvl9pPr>
              <a:defRPr/>
            </a:lvl9pPr>
          </a:lstStyle>
          <a:p>
            <a:pPr algn="ctr"/>
            <a:r>
              <a:rPr lang="en-US" dirty="0">
                <a:latin typeface="Calibri" panose="020F0502020204030204" pitchFamily="34" charset="0"/>
              </a:rPr>
              <a:t>T</a:t>
            </a:r>
            <a:r>
              <a:rPr lang="en-US" altLang="zh-CN" dirty="0">
                <a:latin typeface="Calibri" panose="020F0502020204030204" pitchFamily="34" charset="0"/>
              </a:rPr>
              <a:t>he Emergence of Indirect or</a:t>
            </a:r>
            <a:r>
              <a:rPr lang="zh-CN" altLang="en-US" dirty="0">
                <a:latin typeface="Calibri" panose="020F0502020204030204" pitchFamily="34" charset="0"/>
              </a:rPr>
              <a:t> </a:t>
            </a:r>
            <a:r>
              <a:rPr lang="en-US" altLang="zh-CN" dirty="0">
                <a:latin typeface="Calibri" panose="020F0502020204030204" pitchFamily="34" charset="0"/>
              </a:rPr>
              <a:t>Direct Band Gap</a:t>
            </a:r>
            <a:endParaRPr lang="en-US" dirty="0">
              <a:latin typeface="Calibri" panose="020F0502020204030204" pitchFamily="34" charset="0"/>
            </a:endParaRPr>
          </a:p>
        </p:txBody>
      </p:sp>
      <p:sp>
        <p:nvSpPr>
          <p:cNvPr id="6" name="Rectangle 1">
            <a:extLst>
              <a:ext uri="{FF2B5EF4-FFF2-40B4-BE49-F238E27FC236}">
                <a16:creationId xmlns:a16="http://schemas.microsoft.com/office/drawing/2014/main" id="{6D7DD009-E339-42FF-8296-2F4062228A07}"/>
              </a:ext>
            </a:extLst>
          </p:cNvPr>
          <p:cNvSpPr/>
          <p:nvPr/>
        </p:nvSpPr>
        <p:spPr>
          <a:xfrm>
            <a:off x="2700508" y="4230230"/>
            <a:ext cx="4409769" cy="1077218"/>
          </a:xfrm>
          <a:prstGeom prst="rect">
            <a:avLst/>
          </a:prstGeom>
        </p:spPr>
        <p:txBody>
          <a:bodyPr wrap="square">
            <a:spAutoFit/>
          </a:bodyPr>
          <a:lstStyle/>
          <a:p>
            <a:r>
              <a:rPr lang="en-US" sz="2400" i="1" dirty="0">
                <a:latin typeface="Calibri" panose="020F0502020204030204" pitchFamily="34" charset="0"/>
              </a:rPr>
              <a:t>Main Presentation</a:t>
            </a:r>
          </a:p>
          <a:p>
            <a:r>
              <a:rPr lang="en-US" sz="2400" i="1" dirty="0" err="1">
                <a:latin typeface="Calibri" panose="020F0502020204030204" pitchFamily="34" charset="0"/>
              </a:rPr>
              <a:t>Yujie</a:t>
            </a:r>
            <a:r>
              <a:rPr lang="en-US" sz="2400" i="1" dirty="0">
                <a:latin typeface="Calibri" panose="020F0502020204030204" pitchFamily="34" charset="0"/>
              </a:rPr>
              <a:t> Liu and </a:t>
            </a:r>
            <a:r>
              <a:rPr lang="en-US" sz="2400" i="1" dirty="0" err="1">
                <a:latin typeface="Calibri" panose="020F0502020204030204" pitchFamily="34" charset="0"/>
              </a:rPr>
              <a:t>Siyu</a:t>
            </a:r>
            <a:r>
              <a:rPr lang="en-US" sz="2400" i="1" dirty="0">
                <a:latin typeface="Calibri" panose="020F0502020204030204" pitchFamily="34" charset="0"/>
              </a:rPr>
              <a:t> Liao</a:t>
            </a:r>
            <a:endParaRPr lang="en-US" sz="2000" i="1" dirty="0">
              <a:latin typeface="Calibri" panose="020F0502020204030204" pitchFamily="34" charset="0"/>
            </a:endParaRPr>
          </a:p>
          <a:p>
            <a:r>
              <a:rPr lang="en-US" sz="1600" dirty="0">
                <a:latin typeface="Calibri" panose="020F0502020204030204" pitchFamily="34" charset="0"/>
              </a:rPr>
              <a:t>Oct. 29</a:t>
            </a:r>
            <a:r>
              <a:rPr lang="en-US" sz="1600" baseline="30000" dirty="0">
                <a:latin typeface="Calibri" panose="020F0502020204030204" pitchFamily="34" charset="0"/>
              </a:rPr>
              <a:t>th</a:t>
            </a:r>
            <a:r>
              <a:rPr lang="en-US" sz="1600" dirty="0">
                <a:latin typeface="Calibri" panose="020F0502020204030204" pitchFamily="34" charset="0"/>
              </a:rPr>
              <a:t>, 2020</a:t>
            </a:r>
          </a:p>
        </p:txBody>
      </p:sp>
    </p:spTree>
    <p:extLst>
      <p:ext uri="{BB962C8B-B14F-4D97-AF65-F5344CB8AC3E}">
        <p14:creationId xmlns:p14="http://schemas.microsoft.com/office/powerpoint/2010/main" val="2285197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Literature research</a:t>
            </a:r>
          </a:p>
        </p:txBody>
      </p:sp>
      <p:pic>
        <p:nvPicPr>
          <p:cNvPr id="7"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96370" y="767297"/>
            <a:ext cx="11083912" cy="369332"/>
          </a:xfrm>
          <a:prstGeom prst="rect">
            <a:avLst/>
          </a:prstGeom>
          <a:noFill/>
        </p:spPr>
        <p:txBody>
          <a:bodyPr wrap="square" rtlCol="0">
            <a:spAutoFit/>
          </a:bodyPr>
          <a:lstStyle>
            <a:defPPr>
              <a:defRPr lang="zh-CN"/>
            </a:defPPr>
            <a:lvl1pPr>
              <a:defRPr b="1"/>
            </a:lvl1pPr>
          </a:lstStyle>
          <a:p>
            <a:r>
              <a:rPr lang="en-US" altLang="zh-CN" dirty="0"/>
              <a:t>Quantitative analysis of band structures: tight-binding related Hamiltonian derivation methods </a:t>
            </a:r>
            <a:endParaRPr lang="zh-CN" altLang="en-US" dirty="0"/>
          </a:p>
        </p:txBody>
      </p:sp>
      <p:sp>
        <p:nvSpPr>
          <p:cNvPr id="9" name="文本框 8"/>
          <p:cNvSpPr txBox="1"/>
          <p:nvPr/>
        </p:nvSpPr>
        <p:spPr>
          <a:xfrm>
            <a:off x="106531" y="1136629"/>
            <a:ext cx="5670814" cy="369332"/>
          </a:xfrm>
          <a:prstGeom prst="rect">
            <a:avLst/>
          </a:prstGeom>
          <a:noFill/>
        </p:spPr>
        <p:txBody>
          <a:bodyPr wrap="square" rtlCol="0">
            <a:spAutoFit/>
          </a:bodyPr>
          <a:lstStyle/>
          <a:p>
            <a:r>
              <a:rPr lang="en-US" altLang="zh-CN" b="1" dirty="0"/>
              <a:t>1. Symmetry principle-based derivation </a:t>
            </a:r>
            <a:endParaRPr lang="zh-CN" altLang="en-US" b="1" dirty="0"/>
          </a:p>
        </p:txBody>
      </p:sp>
      <p:pic>
        <p:nvPicPr>
          <p:cNvPr id="11" name="图片 10"/>
          <p:cNvPicPr>
            <a:picLocks noChangeAspect="1"/>
          </p:cNvPicPr>
          <p:nvPr/>
        </p:nvPicPr>
        <p:blipFill>
          <a:blip r:embed="rId4"/>
          <a:stretch>
            <a:fillRect/>
          </a:stretch>
        </p:blipFill>
        <p:spPr>
          <a:xfrm>
            <a:off x="1105778" y="1762171"/>
            <a:ext cx="3204076" cy="3030209"/>
          </a:xfrm>
          <a:prstGeom prst="rect">
            <a:avLst/>
          </a:prstGeom>
        </p:spPr>
      </p:pic>
      <p:pic>
        <p:nvPicPr>
          <p:cNvPr id="12" name="图片 11"/>
          <p:cNvPicPr>
            <a:picLocks noChangeAspect="1"/>
          </p:cNvPicPr>
          <p:nvPr/>
        </p:nvPicPr>
        <p:blipFill>
          <a:blip r:embed="rId5"/>
          <a:stretch>
            <a:fillRect/>
          </a:stretch>
        </p:blipFill>
        <p:spPr>
          <a:xfrm>
            <a:off x="6919029" y="1578953"/>
            <a:ext cx="3548449" cy="2726062"/>
          </a:xfrm>
          <a:prstGeom prst="rect">
            <a:avLst/>
          </a:prstGeom>
        </p:spPr>
      </p:pic>
      <p:pic>
        <p:nvPicPr>
          <p:cNvPr id="13" name="图片 12"/>
          <p:cNvPicPr>
            <a:picLocks noChangeAspect="1"/>
          </p:cNvPicPr>
          <p:nvPr/>
        </p:nvPicPr>
        <p:blipFill>
          <a:blip r:embed="rId6"/>
          <a:stretch>
            <a:fillRect/>
          </a:stretch>
        </p:blipFill>
        <p:spPr>
          <a:xfrm>
            <a:off x="5304743" y="1157876"/>
            <a:ext cx="3228571" cy="476190"/>
          </a:xfrm>
          <a:prstGeom prst="rect">
            <a:avLst/>
          </a:prstGeom>
        </p:spPr>
      </p:pic>
      <p:pic>
        <p:nvPicPr>
          <p:cNvPr id="14" name="图片 13"/>
          <p:cNvPicPr>
            <a:picLocks noChangeAspect="1"/>
          </p:cNvPicPr>
          <p:nvPr/>
        </p:nvPicPr>
        <p:blipFill>
          <a:blip r:embed="rId7"/>
          <a:stretch>
            <a:fillRect/>
          </a:stretch>
        </p:blipFill>
        <p:spPr>
          <a:xfrm>
            <a:off x="6206226" y="4568491"/>
            <a:ext cx="4974056" cy="1488586"/>
          </a:xfrm>
          <a:prstGeom prst="rect">
            <a:avLst/>
          </a:prstGeom>
        </p:spPr>
      </p:pic>
      <p:pic>
        <p:nvPicPr>
          <p:cNvPr id="15" name="图片 14"/>
          <p:cNvPicPr>
            <a:picLocks noChangeAspect="1"/>
          </p:cNvPicPr>
          <p:nvPr/>
        </p:nvPicPr>
        <p:blipFill>
          <a:blip r:embed="rId8"/>
          <a:stretch>
            <a:fillRect/>
          </a:stretch>
        </p:blipFill>
        <p:spPr>
          <a:xfrm>
            <a:off x="403525" y="4930508"/>
            <a:ext cx="5076825" cy="1047750"/>
          </a:xfrm>
          <a:prstGeom prst="rect">
            <a:avLst/>
          </a:prstGeom>
        </p:spPr>
      </p:pic>
      <p:sp>
        <p:nvSpPr>
          <p:cNvPr id="16" name="文本框 15"/>
          <p:cNvSpPr txBox="1"/>
          <p:nvPr/>
        </p:nvSpPr>
        <p:spPr>
          <a:xfrm>
            <a:off x="6206226" y="6320553"/>
            <a:ext cx="6075828" cy="523220"/>
          </a:xfrm>
          <a:prstGeom prst="rect">
            <a:avLst/>
          </a:prstGeom>
          <a:noFill/>
        </p:spPr>
        <p:txBody>
          <a:bodyPr wrap="square" rtlCol="0">
            <a:spAutoFit/>
          </a:bodyPr>
          <a:lstStyle/>
          <a:p>
            <a:r>
              <a:rPr lang="en-US" altLang="zh-CN" sz="1400" dirty="0"/>
              <a:t>Liu, C. X., Qi, X. L., Zhang, H., Dai, X., Fang, Z., &amp; Zhang, S. C. (2010). Model Hamiltonian for topological insulators. </a:t>
            </a:r>
            <a:r>
              <a:rPr lang="en-US" altLang="zh-CN" sz="1400" i="1" dirty="0"/>
              <a:t>Physical Review B</a:t>
            </a:r>
            <a:r>
              <a:rPr lang="en-US" altLang="zh-CN" sz="1400" dirty="0"/>
              <a:t>, </a:t>
            </a:r>
            <a:r>
              <a:rPr lang="en-US" altLang="zh-CN" sz="1400" i="1" dirty="0"/>
              <a:t>82</a:t>
            </a:r>
            <a:r>
              <a:rPr lang="en-US" altLang="zh-CN" sz="1400" dirty="0"/>
              <a:t>(4), 045122.</a:t>
            </a:r>
            <a:endParaRPr lang="zh-CN" altLang="en-US" sz="1400" dirty="0"/>
          </a:p>
        </p:txBody>
      </p:sp>
    </p:spTree>
    <p:extLst>
      <p:ext uri="{BB962C8B-B14F-4D97-AF65-F5344CB8AC3E}">
        <p14:creationId xmlns:p14="http://schemas.microsoft.com/office/powerpoint/2010/main" val="1255209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p:cNvSpPr/>
          <p:nvPr/>
        </p:nvSpPr>
        <p:spPr>
          <a:xfrm>
            <a:off x="96369" y="2232569"/>
            <a:ext cx="5536604" cy="3693319"/>
          </a:xfrm>
          <a:prstGeom prst="rect">
            <a:avLst/>
          </a:prstGeom>
        </p:spPr>
        <p:txBody>
          <a:bodyPr wrap="square">
            <a:spAutoFit/>
          </a:bodyPr>
          <a:lstStyle/>
          <a:p>
            <a:r>
              <a:rPr lang="en-US" altLang="zh-CN" dirty="0"/>
              <a:t>[1] electronic states </a:t>
            </a:r>
            <a:r>
              <a:rPr lang="en-US" altLang="zh-CN" dirty="0">
                <a:sym typeface="Wingdings" panose="05000000000000000000" pitchFamily="2" charset="2"/>
              </a:rPr>
              <a:t></a:t>
            </a:r>
            <a:r>
              <a:rPr lang="en-US" altLang="zh-CN" dirty="0"/>
              <a:t>the basis of the Hamiltonian (four states);</a:t>
            </a:r>
          </a:p>
          <a:p>
            <a:endParaRPr lang="en-US" altLang="zh-CN" dirty="0"/>
          </a:p>
          <a:p>
            <a:r>
              <a:rPr lang="en-US" altLang="zh-CN" dirty="0"/>
              <a:t>[2] operators of symmetry operations of interest;</a:t>
            </a:r>
          </a:p>
          <a:p>
            <a:endParaRPr lang="en-US" altLang="zh-CN" dirty="0"/>
          </a:p>
          <a:p>
            <a:r>
              <a:rPr lang="en-US" altLang="zh-CN" dirty="0"/>
              <a:t>[3] </a:t>
            </a:r>
            <a:r>
              <a:rPr lang="en-US" altLang="zh-CN" dirty="0">
                <a:solidFill>
                  <a:srgbClr val="FF0000"/>
                </a:solidFill>
              </a:rPr>
              <a:t>all group representations of the double group (spin) at high symmetry points</a:t>
            </a:r>
            <a:r>
              <a:rPr lang="en-US" altLang="zh-CN" dirty="0"/>
              <a:t>;</a:t>
            </a:r>
          </a:p>
          <a:p>
            <a:endParaRPr lang="en-US" altLang="zh-CN" dirty="0"/>
          </a:p>
          <a:p>
            <a:r>
              <a:rPr lang="en-US" altLang="zh-CN" dirty="0"/>
              <a:t>[4] Γ matrices and the corresponding group representations;</a:t>
            </a:r>
          </a:p>
          <a:p>
            <a:endParaRPr lang="en-US" altLang="zh-CN" dirty="0"/>
          </a:p>
          <a:p>
            <a:r>
              <a:rPr lang="en-US" altLang="zh-CN" dirty="0"/>
              <a:t>[5] Pair the Γ matrix with the polynomial of k in the same group </a:t>
            </a:r>
            <a:r>
              <a:rPr lang="en-US" altLang="zh-CN" dirty="0">
                <a:sym typeface="Wingdings" panose="05000000000000000000" pitchFamily="2" charset="2"/>
              </a:rPr>
              <a:t></a:t>
            </a:r>
            <a:r>
              <a:rPr lang="en-US" altLang="zh-CN" dirty="0"/>
              <a:t> write the Hamiltonian.</a:t>
            </a:r>
            <a:endParaRPr lang="zh-CN" altLang="en-US" dirty="0"/>
          </a:p>
        </p:txBody>
      </p:sp>
      <p:sp>
        <p:nvSpPr>
          <p:cNvPr id="5" name="文本框 4"/>
          <p:cNvSpPr txBox="1"/>
          <p:nvPr/>
        </p:nvSpPr>
        <p:spPr>
          <a:xfrm>
            <a:off x="106531" y="1136629"/>
            <a:ext cx="4862945" cy="369332"/>
          </a:xfrm>
          <a:prstGeom prst="rect">
            <a:avLst/>
          </a:prstGeom>
          <a:noFill/>
        </p:spPr>
        <p:txBody>
          <a:bodyPr wrap="square" rtlCol="0">
            <a:spAutoFit/>
          </a:bodyPr>
          <a:lstStyle/>
          <a:p>
            <a:r>
              <a:rPr lang="en-US" altLang="zh-CN" b="1" dirty="0"/>
              <a:t>1. Symmetry principle-based derivation</a:t>
            </a:r>
            <a:endParaRPr lang="zh-CN" altLang="en-US" b="1" dirty="0"/>
          </a:p>
        </p:txBody>
      </p:sp>
      <p:pic>
        <p:nvPicPr>
          <p:cNvPr id="8"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96369" y="767297"/>
            <a:ext cx="11208940" cy="369332"/>
          </a:xfrm>
          <a:prstGeom prst="rect">
            <a:avLst/>
          </a:prstGeom>
          <a:noFill/>
        </p:spPr>
        <p:txBody>
          <a:bodyPr wrap="square" rtlCol="0">
            <a:spAutoFit/>
          </a:bodyPr>
          <a:lstStyle>
            <a:defPPr>
              <a:defRPr lang="zh-CN"/>
            </a:defPPr>
            <a:lvl1pPr>
              <a:defRPr b="1"/>
            </a:lvl1pPr>
          </a:lstStyle>
          <a:p>
            <a:r>
              <a:rPr lang="en-US" altLang="zh-CN" dirty="0"/>
              <a:t>Quantitative analysis of band structures: tight-binding related Hamiltonian derivation methods </a:t>
            </a:r>
            <a:endParaRPr lang="zh-CN" altLang="en-US" dirty="0"/>
          </a:p>
        </p:txBody>
      </p:sp>
      <p:sp>
        <p:nvSpPr>
          <p:cNvPr id="13" name="文本框 12"/>
          <p:cNvSpPr txBox="1"/>
          <p:nvPr/>
        </p:nvSpPr>
        <p:spPr>
          <a:xfrm>
            <a:off x="6206226" y="6320553"/>
            <a:ext cx="6075828" cy="523220"/>
          </a:xfrm>
          <a:prstGeom prst="rect">
            <a:avLst/>
          </a:prstGeom>
          <a:noFill/>
        </p:spPr>
        <p:txBody>
          <a:bodyPr wrap="square" rtlCol="0">
            <a:spAutoFit/>
          </a:bodyPr>
          <a:lstStyle/>
          <a:p>
            <a:r>
              <a:rPr lang="en-US" altLang="zh-CN" sz="1400" dirty="0"/>
              <a:t>Liu, C. X., Qi, X. L., Zhang, H., Dai, X., Fang, Z., &amp; Zhang, S. C. (2010). Model Hamiltonian for topological insulators. </a:t>
            </a:r>
            <a:r>
              <a:rPr lang="en-US" altLang="zh-CN" sz="1400" i="1" dirty="0"/>
              <a:t>Physical Review B</a:t>
            </a:r>
            <a:r>
              <a:rPr lang="en-US" altLang="zh-CN" sz="1400" dirty="0"/>
              <a:t>, </a:t>
            </a:r>
            <a:r>
              <a:rPr lang="en-US" altLang="zh-CN" sz="1400" i="1" dirty="0"/>
              <a:t>82</a:t>
            </a:r>
            <a:r>
              <a:rPr lang="en-US" altLang="zh-CN" sz="1400" dirty="0"/>
              <a:t>(4), 045122.</a:t>
            </a:r>
            <a:endParaRPr lang="zh-CN" altLang="en-US" sz="1400" dirty="0"/>
          </a:p>
        </p:txBody>
      </p:sp>
      <p:sp>
        <p:nvSpPr>
          <p:cNvPr id="34" name="矩形 33"/>
          <p:cNvSpPr/>
          <p:nvPr/>
        </p:nvSpPr>
        <p:spPr>
          <a:xfrm>
            <a:off x="5407484" y="5850995"/>
            <a:ext cx="6888424" cy="400110"/>
          </a:xfrm>
          <a:prstGeom prst="rect">
            <a:avLst/>
          </a:prstGeom>
        </p:spPr>
        <p:txBody>
          <a:bodyPr wrap="none">
            <a:spAutoFit/>
          </a:bodyPr>
          <a:lstStyle/>
          <a:p>
            <a:r>
              <a:rPr lang="en-US" altLang="zh-CN" sz="2000" b="1" dirty="0">
                <a:solidFill>
                  <a:srgbClr val="FF0000"/>
                </a:solidFill>
              </a:rPr>
              <a:t>[</a:t>
            </a:r>
            <a:r>
              <a:rPr lang="el-GR" altLang="zh-CN" sz="2000" b="1" dirty="0">
                <a:solidFill>
                  <a:srgbClr val="FF0000"/>
                </a:solidFill>
              </a:rPr>
              <a:t>Γ</a:t>
            </a:r>
            <a:r>
              <a:rPr lang="en-US" altLang="zh-CN" sz="2000" b="1" dirty="0">
                <a:solidFill>
                  <a:srgbClr val="FF0000"/>
                </a:solidFill>
              </a:rPr>
              <a:t>_</a:t>
            </a:r>
            <a:r>
              <a:rPr lang="en-US" altLang="zh-CN" sz="2000" b="1" dirty="0" err="1">
                <a:solidFill>
                  <a:srgbClr val="FF0000"/>
                </a:solidFill>
              </a:rPr>
              <a:t>i</a:t>
            </a:r>
            <a:r>
              <a:rPr lang="en-US" altLang="zh-CN" sz="2000" b="1" dirty="0">
                <a:solidFill>
                  <a:srgbClr val="FF0000"/>
                </a:solidFill>
              </a:rPr>
              <a:t>]•[</a:t>
            </a:r>
            <a:r>
              <a:rPr lang="zh-CN" altLang="en-US" sz="2000" b="1" dirty="0">
                <a:solidFill>
                  <a:srgbClr val="FF0000"/>
                </a:solidFill>
              </a:rPr>
              <a:t>k</a:t>
            </a:r>
            <a:r>
              <a:rPr lang="en-US" altLang="zh-CN" sz="2000" b="1" dirty="0">
                <a:solidFill>
                  <a:srgbClr val="FF0000"/>
                </a:solidFill>
              </a:rPr>
              <a:t>_j] </a:t>
            </a:r>
            <a:r>
              <a:rPr lang="en-US" altLang="zh-CN" sz="2000" b="1" dirty="0">
                <a:solidFill>
                  <a:srgbClr val="FF0000"/>
                </a:solidFill>
                <a:sym typeface="Wingdings" panose="05000000000000000000" pitchFamily="2" charset="2"/>
              </a:rPr>
              <a:t> solve the Hamiltonian by </a:t>
            </a:r>
            <a:r>
              <a:rPr lang="en-US" altLang="zh-CN" sz="2000" b="1" dirty="0">
                <a:solidFill>
                  <a:srgbClr val="FF0000"/>
                </a:solidFill>
              </a:rPr>
              <a:t>its matrix elements</a:t>
            </a:r>
            <a:r>
              <a:rPr lang="en-US" altLang="zh-CN" sz="2000" b="1" dirty="0">
                <a:solidFill>
                  <a:srgbClr val="FF0000"/>
                </a:solidFill>
                <a:sym typeface="Wingdings" panose="05000000000000000000" pitchFamily="2" charset="2"/>
              </a:rPr>
              <a:t> </a:t>
            </a:r>
            <a:endParaRPr lang="zh-CN" altLang="en-US" sz="2000" b="1" dirty="0">
              <a:solidFill>
                <a:srgbClr val="FF0000"/>
              </a:solidFill>
            </a:endParaRPr>
          </a:p>
        </p:txBody>
      </p:sp>
      <p:pic>
        <p:nvPicPr>
          <p:cNvPr id="26" name="图片 25"/>
          <p:cNvPicPr>
            <a:picLocks noChangeAspect="1"/>
          </p:cNvPicPr>
          <p:nvPr/>
        </p:nvPicPr>
        <p:blipFill>
          <a:blip r:embed="rId4"/>
          <a:stretch>
            <a:fillRect/>
          </a:stretch>
        </p:blipFill>
        <p:spPr>
          <a:xfrm>
            <a:off x="5310198" y="1155409"/>
            <a:ext cx="3228571" cy="476190"/>
          </a:xfrm>
          <a:prstGeom prst="rect">
            <a:avLst/>
          </a:prstGeom>
        </p:spPr>
      </p:pic>
      <p:pic>
        <p:nvPicPr>
          <p:cNvPr id="37" name="图片 36"/>
          <p:cNvPicPr>
            <a:picLocks noChangeAspect="1"/>
          </p:cNvPicPr>
          <p:nvPr/>
        </p:nvPicPr>
        <p:blipFill>
          <a:blip r:embed="rId5"/>
          <a:stretch>
            <a:fillRect/>
          </a:stretch>
        </p:blipFill>
        <p:spPr>
          <a:xfrm>
            <a:off x="7419827" y="1799244"/>
            <a:ext cx="2915476" cy="3768584"/>
          </a:xfrm>
          <a:prstGeom prst="rect">
            <a:avLst/>
          </a:prstGeom>
        </p:spPr>
      </p:pic>
      <p:sp>
        <p:nvSpPr>
          <p:cNvPr id="38" name="椭圆 37"/>
          <p:cNvSpPr/>
          <p:nvPr/>
        </p:nvSpPr>
        <p:spPr>
          <a:xfrm>
            <a:off x="9012184" y="2075128"/>
            <a:ext cx="360218" cy="17085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012184" y="3783706"/>
            <a:ext cx="360218" cy="16881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a:stCxn id="38" idx="6"/>
          </p:cNvCxnSpPr>
          <p:nvPr/>
        </p:nvCxnSpPr>
        <p:spPr>
          <a:xfrm>
            <a:off x="9372402" y="2929417"/>
            <a:ext cx="1524000" cy="659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9" idx="6"/>
          </p:cNvCxnSpPr>
          <p:nvPr/>
        </p:nvCxnSpPr>
        <p:spPr>
          <a:xfrm flipV="1">
            <a:off x="9372402" y="3783705"/>
            <a:ext cx="1468582" cy="84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0896402" y="3360370"/>
            <a:ext cx="1288473" cy="646331"/>
          </a:xfrm>
          <a:prstGeom prst="rect">
            <a:avLst/>
          </a:prstGeom>
          <a:noFill/>
        </p:spPr>
        <p:txBody>
          <a:bodyPr wrap="square" rtlCol="0">
            <a:spAutoFit/>
          </a:bodyPr>
          <a:lstStyle/>
          <a:p>
            <a:r>
              <a:rPr lang="en-US" altLang="zh-CN" dirty="0"/>
              <a:t>Bethe symbol</a:t>
            </a:r>
            <a:endParaRPr lang="zh-CN" altLang="en-US" dirty="0"/>
          </a:p>
        </p:txBody>
      </p:sp>
      <p:sp>
        <p:nvSpPr>
          <p:cNvPr id="43" name="矩形 42"/>
          <p:cNvSpPr/>
          <p:nvPr/>
        </p:nvSpPr>
        <p:spPr>
          <a:xfrm>
            <a:off x="7430070" y="3907926"/>
            <a:ext cx="1198702" cy="1490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520229" y="2305158"/>
            <a:ext cx="1844180" cy="1200329"/>
          </a:xfrm>
          <a:prstGeom prst="rect">
            <a:avLst/>
          </a:prstGeom>
          <a:noFill/>
        </p:spPr>
        <p:txBody>
          <a:bodyPr wrap="square" rtlCol="0">
            <a:spAutoFit/>
          </a:bodyPr>
          <a:lstStyle/>
          <a:p>
            <a:r>
              <a:rPr lang="en-US" altLang="zh-CN" dirty="0"/>
              <a:t>basis functions of the irreducible representations</a:t>
            </a:r>
            <a:endParaRPr lang="zh-CN" altLang="en-US" dirty="0"/>
          </a:p>
        </p:txBody>
      </p:sp>
      <p:cxnSp>
        <p:nvCxnSpPr>
          <p:cNvPr id="45" name="肘形连接符 44"/>
          <p:cNvCxnSpPr>
            <a:stCxn id="43" idx="1"/>
            <a:endCxn id="44" idx="2"/>
          </p:cNvCxnSpPr>
          <p:nvPr/>
        </p:nvCxnSpPr>
        <p:spPr>
          <a:xfrm rot="10800000">
            <a:off x="6442320" y="3505488"/>
            <a:ext cx="987751" cy="1147483"/>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6"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Literature research</a:t>
            </a:r>
          </a:p>
        </p:txBody>
      </p:sp>
      <p:sp>
        <p:nvSpPr>
          <p:cNvPr id="6" name="矩形 5"/>
          <p:cNvSpPr/>
          <p:nvPr/>
        </p:nvSpPr>
        <p:spPr>
          <a:xfrm>
            <a:off x="106531" y="1722686"/>
            <a:ext cx="1994457" cy="369332"/>
          </a:xfrm>
          <a:prstGeom prst="rect">
            <a:avLst/>
          </a:prstGeom>
        </p:spPr>
        <p:txBody>
          <a:bodyPr wrap="none">
            <a:spAutoFit/>
          </a:bodyPr>
          <a:lstStyle/>
          <a:p>
            <a:r>
              <a:rPr lang="zh-CN" altLang="en-US" dirty="0"/>
              <a:t>Method summary</a:t>
            </a:r>
            <a:r>
              <a:rPr lang="en-US" altLang="zh-CN" dirty="0"/>
              <a:t>:</a:t>
            </a:r>
            <a:endParaRPr lang="zh-CN" altLang="en-US" dirty="0"/>
          </a:p>
        </p:txBody>
      </p:sp>
    </p:spTree>
    <p:extLst>
      <p:ext uri="{BB962C8B-B14F-4D97-AF65-F5344CB8AC3E}">
        <p14:creationId xmlns:p14="http://schemas.microsoft.com/office/powerpoint/2010/main" val="1710865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p:cNvSpPr txBox="1"/>
          <p:nvPr/>
        </p:nvSpPr>
        <p:spPr>
          <a:xfrm>
            <a:off x="117761" y="1148514"/>
            <a:ext cx="4862945" cy="369332"/>
          </a:xfrm>
          <a:prstGeom prst="rect">
            <a:avLst/>
          </a:prstGeom>
          <a:noFill/>
        </p:spPr>
        <p:txBody>
          <a:bodyPr wrap="square" rtlCol="0">
            <a:spAutoFit/>
          </a:bodyPr>
          <a:lstStyle/>
          <a:p>
            <a:r>
              <a:rPr lang="en-US" altLang="zh-CN" b="1" dirty="0"/>
              <a:t>2. </a:t>
            </a:r>
            <a:r>
              <a:rPr lang="en-US" altLang="zh-CN" b="1" dirty="0" err="1"/>
              <a:t>k•p</a:t>
            </a:r>
            <a:r>
              <a:rPr lang="en-US" altLang="zh-CN" b="1" dirty="0"/>
              <a:t> perturbation theory derivation </a:t>
            </a:r>
            <a:endParaRPr lang="zh-CN" altLang="en-US" b="1" dirty="0"/>
          </a:p>
        </p:txBody>
      </p:sp>
      <p:graphicFrame>
        <p:nvGraphicFramePr>
          <p:cNvPr id="6" name="对象 5"/>
          <p:cNvGraphicFramePr>
            <a:graphicFrameLocks noChangeAspect="1"/>
          </p:cNvGraphicFramePr>
          <p:nvPr/>
        </p:nvGraphicFramePr>
        <p:xfrm>
          <a:off x="5212691" y="1195406"/>
          <a:ext cx="2012950" cy="393700"/>
        </p:xfrm>
        <a:graphic>
          <a:graphicData uri="http://schemas.openxmlformats.org/presentationml/2006/ole">
            <mc:AlternateContent xmlns:mc="http://schemas.openxmlformats.org/markup-compatibility/2006">
              <mc:Choice xmlns:v="urn:schemas-microsoft-com:vml" Requires="v">
                <p:oleObj spid="_x0000_s4130" name="AxMath" r:id="rId4" imgW="1006920" imgH="196920" progId="Equation.AxMath">
                  <p:embed/>
                </p:oleObj>
              </mc:Choice>
              <mc:Fallback>
                <p:oleObj name="AxMath" r:id="rId4" imgW="1006920" imgH="196920" progId="Equation.AxMath">
                  <p:embed/>
                  <p:pic>
                    <p:nvPicPr>
                      <p:cNvPr id="6" name="对象 5"/>
                      <p:cNvPicPr/>
                      <p:nvPr/>
                    </p:nvPicPr>
                    <p:blipFill>
                      <a:blip r:embed="rId5"/>
                      <a:stretch>
                        <a:fillRect/>
                      </a:stretch>
                    </p:blipFill>
                    <p:spPr>
                      <a:xfrm>
                        <a:off x="5212691" y="1195406"/>
                        <a:ext cx="2012950" cy="393700"/>
                      </a:xfrm>
                      <a:prstGeom prst="rect">
                        <a:avLst/>
                      </a:prstGeom>
                    </p:spPr>
                  </p:pic>
                </p:oleObj>
              </mc:Fallback>
            </mc:AlternateContent>
          </a:graphicData>
        </a:graphic>
      </p:graphicFrame>
      <p:pic>
        <p:nvPicPr>
          <p:cNvPr id="7"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96369" y="767297"/>
            <a:ext cx="10640903" cy="369332"/>
          </a:xfrm>
          <a:prstGeom prst="rect">
            <a:avLst/>
          </a:prstGeom>
          <a:noFill/>
        </p:spPr>
        <p:txBody>
          <a:bodyPr wrap="square" rtlCol="0">
            <a:spAutoFit/>
          </a:bodyPr>
          <a:lstStyle>
            <a:defPPr>
              <a:defRPr lang="zh-CN"/>
            </a:defPPr>
            <a:lvl1pPr>
              <a:defRPr b="1"/>
            </a:lvl1pPr>
          </a:lstStyle>
          <a:p>
            <a:r>
              <a:rPr lang="en-US" altLang="zh-CN" dirty="0"/>
              <a:t>Quantitative analysis of band structures: tight-binding related Hamiltonian derivation methods </a:t>
            </a:r>
            <a:endParaRPr lang="zh-CN" altLang="en-US" dirty="0"/>
          </a:p>
        </p:txBody>
      </p:sp>
      <p:graphicFrame>
        <p:nvGraphicFramePr>
          <p:cNvPr id="3" name="对象 2"/>
          <p:cNvGraphicFramePr>
            <a:graphicFrameLocks noChangeAspect="1"/>
          </p:cNvGraphicFramePr>
          <p:nvPr/>
        </p:nvGraphicFramePr>
        <p:xfrm>
          <a:off x="465138" y="1530350"/>
          <a:ext cx="2714625" cy="627063"/>
        </p:xfrm>
        <a:graphic>
          <a:graphicData uri="http://schemas.openxmlformats.org/presentationml/2006/ole">
            <mc:AlternateContent xmlns:mc="http://schemas.openxmlformats.org/markup-compatibility/2006">
              <mc:Choice xmlns:v="urn:schemas-microsoft-com:vml" Requires="v">
                <p:oleObj spid="_x0000_s4131" name="AxMath" r:id="rId7" imgW="1512720" imgH="348840" progId="Equation.AxMath">
                  <p:embed/>
                </p:oleObj>
              </mc:Choice>
              <mc:Fallback>
                <p:oleObj name="AxMath" r:id="rId7" imgW="1512720" imgH="348840" progId="Equation.AxMath">
                  <p:embed/>
                  <p:pic>
                    <p:nvPicPr>
                      <p:cNvPr id="3" name="对象 2"/>
                      <p:cNvPicPr/>
                      <p:nvPr/>
                    </p:nvPicPr>
                    <p:blipFill>
                      <a:blip r:embed="rId8"/>
                      <a:stretch>
                        <a:fillRect/>
                      </a:stretch>
                    </p:blipFill>
                    <p:spPr>
                      <a:xfrm>
                        <a:off x="465138" y="1530350"/>
                        <a:ext cx="2714625" cy="627063"/>
                      </a:xfrm>
                      <a:prstGeom prst="rect">
                        <a:avLst/>
                      </a:prstGeom>
                    </p:spPr>
                  </p:pic>
                </p:oleObj>
              </mc:Fallback>
            </mc:AlternateContent>
          </a:graphicData>
        </a:graphic>
      </p:graphicFrame>
      <p:sp>
        <p:nvSpPr>
          <p:cNvPr id="10" name="文本框 9"/>
          <p:cNvSpPr txBox="1"/>
          <p:nvPr/>
        </p:nvSpPr>
        <p:spPr>
          <a:xfrm>
            <a:off x="195154" y="3797947"/>
            <a:ext cx="5196854" cy="646331"/>
          </a:xfrm>
          <a:prstGeom prst="rect">
            <a:avLst/>
          </a:prstGeom>
          <a:noFill/>
        </p:spPr>
        <p:txBody>
          <a:bodyPr wrap="square" rtlCol="0">
            <a:spAutoFit/>
          </a:bodyPr>
          <a:lstStyle/>
          <a:p>
            <a:r>
              <a:rPr lang="en-US" altLang="zh-CN" dirty="0">
                <a:solidFill>
                  <a:srgbClr val="FF0000"/>
                </a:solidFill>
              </a:rPr>
              <a:t>Advantage: randomly choose the proper basis functions</a:t>
            </a:r>
            <a:endParaRPr lang="zh-CN" altLang="en-US" dirty="0">
              <a:solidFill>
                <a:srgbClr val="FF0000"/>
              </a:solidFill>
            </a:endParaRPr>
          </a:p>
        </p:txBody>
      </p:sp>
      <p:sp>
        <p:nvSpPr>
          <p:cNvPr id="14" name="文本框 13"/>
          <p:cNvSpPr txBox="1"/>
          <p:nvPr/>
        </p:nvSpPr>
        <p:spPr>
          <a:xfrm>
            <a:off x="106531" y="4555806"/>
            <a:ext cx="5285477" cy="2585323"/>
          </a:xfrm>
          <a:prstGeom prst="rect">
            <a:avLst/>
          </a:prstGeom>
          <a:noFill/>
        </p:spPr>
        <p:txBody>
          <a:bodyPr wrap="square" rtlCol="0">
            <a:spAutoFit/>
          </a:bodyPr>
          <a:lstStyle/>
          <a:p>
            <a:r>
              <a:rPr lang="en-US" altLang="zh-CN" dirty="0"/>
              <a:t>• </a:t>
            </a:r>
            <a:r>
              <a:rPr lang="en-US" altLang="zh-CN" dirty="0">
                <a:solidFill>
                  <a:srgbClr val="00B0F0"/>
                </a:solidFill>
              </a:rPr>
              <a:t>the same H as the symmetry principle-</a:t>
            </a:r>
          </a:p>
          <a:p>
            <a:r>
              <a:rPr lang="en-US" altLang="zh-CN" dirty="0">
                <a:solidFill>
                  <a:srgbClr val="00B0F0"/>
                </a:solidFill>
              </a:rPr>
              <a:t>  based derivation </a:t>
            </a:r>
          </a:p>
          <a:p>
            <a:endParaRPr lang="en-US" altLang="zh-CN" dirty="0">
              <a:solidFill>
                <a:srgbClr val="FF0000"/>
              </a:solidFill>
            </a:endParaRPr>
          </a:p>
          <a:p>
            <a:r>
              <a:rPr lang="en-US" altLang="zh-CN" dirty="0"/>
              <a:t>• some fixed models: 8-bands, 4-bands model,…</a:t>
            </a:r>
          </a:p>
          <a:p>
            <a:endParaRPr lang="en-US" altLang="zh-CN" dirty="0"/>
          </a:p>
          <a:p>
            <a:r>
              <a:rPr lang="en-US" altLang="zh-CN" dirty="0"/>
              <a:t>• </a:t>
            </a:r>
            <a:r>
              <a:rPr lang="en-US" altLang="zh-CN" dirty="0">
                <a:solidFill>
                  <a:srgbClr val="FF0000"/>
                </a:solidFill>
              </a:rPr>
              <a:t>parameters fitted </a:t>
            </a:r>
            <a:r>
              <a:rPr lang="en-US" altLang="zh-CN" dirty="0">
                <a:solidFill>
                  <a:srgbClr val="FF0000"/>
                </a:solidFill>
                <a:sym typeface="Wingdings" panose="05000000000000000000" pitchFamily="2" charset="2"/>
              </a:rPr>
              <a:t> linked to DFT results, the   </a:t>
            </a:r>
          </a:p>
          <a:p>
            <a:r>
              <a:rPr lang="en-US" altLang="zh-CN" dirty="0">
                <a:solidFill>
                  <a:srgbClr val="FF0000"/>
                </a:solidFill>
                <a:sym typeface="Wingdings" panose="05000000000000000000" pitchFamily="2" charset="2"/>
              </a:rPr>
              <a:t>  </a:t>
            </a:r>
            <a:r>
              <a:rPr lang="en-US" altLang="zh-CN" dirty="0" err="1">
                <a:solidFill>
                  <a:srgbClr val="FF0000"/>
                </a:solidFill>
                <a:sym typeface="Wingdings" panose="05000000000000000000" pitchFamily="2" charset="2"/>
              </a:rPr>
              <a:t>wannier</a:t>
            </a:r>
            <a:r>
              <a:rPr lang="en-US" altLang="zh-CN" dirty="0">
                <a:solidFill>
                  <a:srgbClr val="FF0000"/>
                </a:solidFill>
                <a:sym typeface="Wingdings" panose="05000000000000000000" pitchFamily="2" charset="2"/>
              </a:rPr>
              <a:t> functions, the tight-binding, … </a:t>
            </a:r>
            <a:endParaRPr lang="zh-CN" altLang="en-US" dirty="0">
              <a:solidFill>
                <a:srgbClr val="FF0000"/>
              </a:solidFill>
            </a:endParaRPr>
          </a:p>
          <a:p>
            <a:endParaRPr lang="zh-CN" altLang="en-US" dirty="0"/>
          </a:p>
          <a:p>
            <a:endParaRPr lang="zh-CN" altLang="en-US" dirty="0"/>
          </a:p>
        </p:txBody>
      </p:sp>
      <p:sp>
        <p:nvSpPr>
          <p:cNvPr id="15" name="矩形 14"/>
          <p:cNvSpPr/>
          <p:nvPr/>
        </p:nvSpPr>
        <p:spPr>
          <a:xfrm>
            <a:off x="7393105" y="1675611"/>
            <a:ext cx="3597460" cy="369332"/>
          </a:xfrm>
          <a:prstGeom prst="rect">
            <a:avLst/>
          </a:prstGeom>
        </p:spPr>
        <p:txBody>
          <a:bodyPr wrap="none">
            <a:spAutoFit/>
          </a:bodyPr>
          <a:lstStyle/>
          <a:p>
            <a:r>
              <a:rPr lang="en-US" altLang="zh-CN" dirty="0" err="1"/>
              <a:t>AlAs</a:t>
            </a:r>
            <a:r>
              <a:rPr lang="en-US" altLang="zh-CN" dirty="0"/>
              <a:t> has the point space group Td</a:t>
            </a:r>
          </a:p>
        </p:txBody>
      </p:sp>
      <p:pic>
        <p:nvPicPr>
          <p:cNvPr id="16" name="图片 15"/>
          <p:cNvPicPr>
            <a:picLocks noChangeAspect="1"/>
          </p:cNvPicPr>
          <p:nvPr/>
        </p:nvPicPr>
        <p:blipFill rotWithShape="1">
          <a:blip r:embed="rId9"/>
          <a:srcRect r="9114" b="39821"/>
          <a:stretch/>
        </p:blipFill>
        <p:spPr>
          <a:xfrm>
            <a:off x="8365434" y="2044943"/>
            <a:ext cx="3836448" cy="3076242"/>
          </a:xfrm>
          <a:prstGeom prst="rect">
            <a:avLst/>
          </a:prstGeom>
        </p:spPr>
      </p:pic>
      <p:sp>
        <p:nvSpPr>
          <p:cNvPr id="17" name="文本框 16"/>
          <p:cNvSpPr txBox="1"/>
          <p:nvPr/>
        </p:nvSpPr>
        <p:spPr>
          <a:xfrm>
            <a:off x="7457626" y="1190365"/>
            <a:ext cx="4028954" cy="369332"/>
          </a:xfrm>
          <a:prstGeom prst="rect">
            <a:avLst/>
          </a:prstGeom>
          <a:noFill/>
        </p:spPr>
        <p:txBody>
          <a:bodyPr wrap="square" rtlCol="0">
            <a:spAutoFit/>
          </a:bodyPr>
          <a:lstStyle/>
          <a:p>
            <a:r>
              <a:rPr lang="en-US" altLang="zh-CN" b="1" dirty="0"/>
              <a:t>Example</a:t>
            </a:r>
            <a:r>
              <a:rPr lang="en-US" altLang="zh-CN" dirty="0"/>
              <a:t>:</a:t>
            </a:r>
            <a:endParaRPr lang="zh-CN" altLang="en-US" dirty="0"/>
          </a:p>
        </p:txBody>
      </p:sp>
      <p:sp>
        <p:nvSpPr>
          <p:cNvPr id="20" name="文本框 19"/>
          <p:cNvSpPr txBox="1"/>
          <p:nvPr/>
        </p:nvSpPr>
        <p:spPr>
          <a:xfrm>
            <a:off x="7700717" y="5809578"/>
            <a:ext cx="3086845" cy="369332"/>
          </a:xfrm>
          <a:prstGeom prst="rect">
            <a:avLst/>
          </a:prstGeom>
          <a:noFill/>
        </p:spPr>
        <p:txBody>
          <a:bodyPr wrap="square" rtlCol="0">
            <a:spAutoFit/>
          </a:bodyPr>
          <a:lstStyle/>
          <a:p>
            <a:r>
              <a:rPr lang="en-US" altLang="zh-CN" b="1" dirty="0">
                <a:solidFill>
                  <a:srgbClr val="FF0000"/>
                </a:solidFill>
              </a:rPr>
              <a:t>That’s enough!</a:t>
            </a:r>
            <a:endParaRPr lang="zh-CN" altLang="en-US" b="1" dirty="0">
              <a:solidFill>
                <a:srgbClr val="FF0000"/>
              </a:solidFill>
            </a:endParaRPr>
          </a:p>
        </p:txBody>
      </p:sp>
      <p:sp>
        <p:nvSpPr>
          <p:cNvPr id="21" name="文本框 20"/>
          <p:cNvSpPr txBox="1"/>
          <p:nvPr/>
        </p:nvSpPr>
        <p:spPr>
          <a:xfrm>
            <a:off x="6206226" y="6320553"/>
            <a:ext cx="6075828" cy="523220"/>
          </a:xfrm>
          <a:prstGeom prst="rect">
            <a:avLst/>
          </a:prstGeom>
          <a:noFill/>
        </p:spPr>
        <p:txBody>
          <a:bodyPr wrap="square" rtlCol="0">
            <a:spAutoFit/>
          </a:bodyPr>
          <a:lstStyle/>
          <a:p>
            <a:r>
              <a:rPr lang="en-US" altLang="zh-CN" sz="1400" dirty="0"/>
              <a:t>Liu, C. X., Qi, X. L., Zhang, H., Dai, X., Fang, Z., &amp; Zhang, S. C. (2010). Model Hamiltonian for topological insulators. </a:t>
            </a:r>
            <a:r>
              <a:rPr lang="en-US" altLang="zh-CN" sz="1400" i="1" dirty="0"/>
              <a:t>Physical Review B</a:t>
            </a:r>
            <a:r>
              <a:rPr lang="en-US" altLang="zh-CN" sz="1400" dirty="0"/>
              <a:t>, </a:t>
            </a:r>
            <a:r>
              <a:rPr lang="en-US" altLang="zh-CN" sz="1400" i="1" dirty="0"/>
              <a:t>82</a:t>
            </a:r>
            <a:r>
              <a:rPr lang="en-US" altLang="zh-CN" sz="1400" dirty="0"/>
              <a:t>(4), 045122.</a:t>
            </a:r>
            <a:endParaRPr lang="zh-CN" altLang="en-US" sz="1400" dirty="0"/>
          </a:p>
        </p:txBody>
      </p:sp>
      <p:pic>
        <p:nvPicPr>
          <p:cNvPr id="12" name="图片 11"/>
          <p:cNvPicPr>
            <a:picLocks noChangeAspect="1"/>
          </p:cNvPicPr>
          <p:nvPr/>
        </p:nvPicPr>
        <p:blipFill>
          <a:blip r:embed="rId10"/>
          <a:stretch>
            <a:fillRect/>
          </a:stretch>
        </p:blipFill>
        <p:spPr>
          <a:xfrm>
            <a:off x="333711" y="2113918"/>
            <a:ext cx="3771900" cy="1181100"/>
          </a:xfrm>
          <a:prstGeom prst="rect">
            <a:avLst/>
          </a:prstGeom>
        </p:spPr>
      </p:pic>
      <p:pic>
        <p:nvPicPr>
          <p:cNvPr id="18" name="图片 17"/>
          <p:cNvPicPr>
            <a:picLocks noChangeAspect="1"/>
          </p:cNvPicPr>
          <p:nvPr/>
        </p:nvPicPr>
        <p:blipFill>
          <a:blip r:embed="rId11"/>
          <a:stretch>
            <a:fillRect/>
          </a:stretch>
        </p:blipFill>
        <p:spPr>
          <a:xfrm>
            <a:off x="333711" y="3268885"/>
            <a:ext cx="3648075" cy="352425"/>
          </a:xfrm>
          <a:prstGeom prst="rect">
            <a:avLst/>
          </a:prstGeom>
        </p:spPr>
      </p:pic>
      <p:pic>
        <p:nvPicPr>
          <p:cNvPr id="22" name="图片 21"/>
          <p:cNvPicPr>
            <a:picLocks noChangeAspect="1"/>
          </p:cNvPicPr>
          <p:nvPr/>
        </p:nvPicPr>
        <p:blipFill rotWithShape="1">
          <a:blip r:embed="rId12"/>
          <a:srcRect t="5660"/>
          <a:stretch/>
        </p:blipFill>
        <p:spPr>
          <a:xfrm>
            <a:off x="5770905" y="2330221"/>
            <a:ext cx="2594529" cy="2716753"/>
          </a:xfrm>
          <a:prstGeom prst="rect">
            <a:avLst/>
          </a:prstGeom>
        </p:spPr>
      </p:pic>
      <p:sp>
        <p:nvSpPr>
          <p:cNvPr id="23" name="下箭头 22"/>
          <p:cNvSpPr/>
          <p:nvPr/>
        </p:nvSpPr>
        <p:spPr>
          <a:xfrm rot="18430355">
            <a:off x="7840984" y="5016977"/>
            <a:ext cx="179320" cy="9553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3206939">
            <a:off x="5348809" y="4717851"/>
            <a:ext cx="276739" cy="10297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Literature research</a:t>
            </a:r>
          </a:p>
        </p:txBody>
      </p:sp>
      <p:sp>
        <p:nvSpPr>
          <p:cNvPr id="13" name="左大括号 12"/>
          <p:cNvSpPr/>
          <p:nvPr/>
        </p:nvSpPr>
        <p:spPr>
          <a:xfrm>
            <a:off x="195154" y="2396836"/>
            <a:ext cx="138557" cy="104826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8" name="下箭头 27"/>
          <p:cNvSpPr/>
          <p:nvPr/>
        </p:nvSpPr>
        <p:spPr>
          <a:xfrm>
            <a:off x="9049998" y="5146207"/>
            <a:ext cx="283673" cy="6886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2421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p:cNvPicPr>
            <a:picLocks noChangeAspect="1"/>
          </p:cNvPicPr>
          <p:nvPr/>
        </p:nvPicPr>
        <p:blipFill>
          <a:blip r:embed="rId3"/>
          <a:stretch>
            <a:fillRect/>
          </a:stretch>
        </p:blipFill>
        <p:spPr>
          <a:xfrm>
            <a:off x="796614" y="2993267"/>
            <a:ext cx="6405601" cy="1846360"/>
          </a:xfrm>
          <a:prstGeom prst="rect">
            <a:avLst/>
          </a:prstGeom>
        </p:spPr>
      </p:pic>
      <p:sp>
        <p:nvSpPr>
          <p:cNvPr id="5" name="文本框 4"/>
          <p:cNvSpPr txBox="1"/>
          <p:nvPr/>
        </p:nvSpPr>
        <p:spPr>
          <a:xfrm>
            <a:off x="893595" y="5103674"/>
            <a:ext cx="6308619" cy="1754326"/>
          </a:xfrm>
          <a:prstGeom prst="rect">
            <a:avLst/>
          </a:prstGeom>
          <a:noFill/>
        </p:spPr>
        <p:txBody>
          <a:bodyPr wrap="square" rtlCol="0">
            <a:spAutoFit/>
          </a:bodyPr>
          <a:lstStyle/>
          <a:p>
            <a:r>
              <a:rPr lang="en-US" altLang="zh-CN" dirty="0"/>
              <a:t>Fermi surfaces of zinc blende </a:t>
            </a:r>
            <a:r>
              <a:rPr lang="en-US" altLang="zh-CN" dirty="0" err="1"/>
              <a:t>GaP</a:t>
            </a:r>
            <a:r>
              <a:rPr lang="en-US" altLang="zh-CN" dirty="0"/>
              <a:t>, </a:t>
            </a:r>
            <a:r>
              <a:rPr lang="en-US" altLang="zh-CN" dirty="0">
                <a:solidFill>
                  <a:srgbClr val="FF0000"/>
                </a:solidFill>
              </a:rPr>
              <a:t>tune</a:t>
            </a:r>
            <a:r>
              <a:rPr lang="en-US" altLang="zh-CN" dirty="0"/>
              <a:t> the E_F to cross band 8, 9 and 10</a:t>
            </a:r>
          </a:p>
          <a:p>
            <a:endParaRPr lang="en-US" altLang="zh-CN" dirty="0"/>
          </a:p>
          <a:p>
            <a:r>
              <a:rPr lang="en-US" altLang="zh-CN" dirty="0"/>
              <a:t>With the variation of Fermi level/lattice constants </a:t>
            </a:r>
            <a:r>
              <a:rPr lang="en-US" altLang="zh-CN" dirty="0">
                <a:sym typeface="Wingdings" panose="05000000000000000000" pitchFamily="2" charset="2"/>
              </a:rPr>
              <a:t> “Fermi surfaces” change</a:t>
            </a:r>
            <a:br>
              <a:rPr lang="en-US" altLang="zh-CN" dirty="0"/>
            </a:br>
            <a:r>
              <a:rPr lang="zh-CN" altLang="en-US" dirty="0"/>
              <a:t> </a:t>
            </a:r>
          </a:p>
        </p:txBody>
      </p:sp>
      <p:sp>
        <p:nvSpPr>
          <p:cNvPr id="7"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defPPr>
              <a:defRPr lang="zh-CN"/>
            </a:defPPr>
            <a:lvl1pPr algn="ctr">
              <a:defRPr sz="2400">
                <a:latin typeface="Calibri" panose="020F0502020204030204" pitchFamily="34" charset="0"/>
              </a:defRPr>
            </a:lvl1pPr>
          </a:lstStyle>
          <a:p>
            <a:r>
              <a:rPr lang="en-US" altLang="zh-CN" dirty="0"/>
              <a:t>Fermi surfaces</a:t>
            </a:r>
            <a:endParaRPr lang="zh-CN" altLang="en-US" dirty="0"/>
          </a:p>
        </p:txBody>
      </p:sp>
      <p:pic>
        <p:nvPicPr>
          <p:cNvPr id="8"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796613" y="1350620"/>
            <a:ext cx="6405601" cy="1477328"/>
          </a:xfrm>
          <a:prstGeom prst="rect">
            <a:avLst/>
          </a:prstGeom>
          <a:noFill/>
        </p:spPr>
        <p:txBody>
          <a:bodyPr wrap="square" rtlCol="0">
            <a:spAutoFit/>
          </a:bodyPr>
          <a:lstStyle/>
          <a:p>
            <a:r>
              <a:rPr lang="en-US" altLang="zh-CN" dirty="0"/>
              <a:t>the </a:t>
            </a:r>
            <a:r>
              <a:rPr lang="en-US" altLang="zh-CN" dirty="0" err="1"/>
              <a:t>isoenergy</a:t>
            </a:r>
            <a:r>
              <a:rPr lang="en-US" altLang="zh-CN" dirty="0"/>
              <a:t> surface with the highest occupied energy level;</a:t>
            </a:r>
          </a:p>
          <a:p>
            <a:r>
              <a:rPr lang="en-US" altLang="zh-CN" dirty="0"/>
              <a:t>the interface between the occupied states and the non-occupied states when T=0. </a:t>
            </a:r>
          </a:p>
          <a:p>
            <a:endParaRPr lang="en-US" altLang="zh-CN" dirty="0"/>
          </a:p>
          <a:p>
            <a:r>
              <a:rPr lang="en-US" altLang="zh-CN" dirty="0">
                <a:solidFill>
                  <a:srgbClr val="FF0000"/>
                </a:solidFill>
              </a:rPr>
              <a:t>3D: the surface with energy E_F in k-space</a:t>
            </a:r>
            <a:endParaRPr lang="zh-CN" altLang="en-US" dirty="0">
              <a:solidFill>
                <a:srgbClr val="FF0000"/>
              </a:solidFill>
            </a:endParaRPr>
          </a:p>
        </p:txBody>
      </p:sp>
      <p:grpSp>
        <p:nvGrpSpPr>
          <p:cNvPr id="15" name="组合 14"/>
          <p:cNvGrpSpPr/>
          <p:nvPr/>
        </p:nvGrpSpPr>
        <p:grpSpPr>
          <a:xfrm>
            <a:off x="8285016" y="1029968"/>
            <a:ext cx="2673928" cy="5297908"/>
            <a:chOff x="8451271" y="869401"/>
            <a:chExt cx="2673928" cy="5297908"/>
          </a:xfrm>
        </p:grpSpPr>
        <p:pic>
          <p:nvPicPr>
            <p:cNvPr id="10" name="图片 9"/>
            <p:cNvPicPr>
              <a:picLocks noChangeAspect="1"/>
            </p:cNvPicPr>
            <p:nvPr/>
          </p:nvPicPr>
          <p:blipFill rotWithShape="1">
            <a:blip r:embed="rId5"/>
            <a:srcRect l="44804"/>
            <a:stretch/>
          </p:blipFill>
          <p:spPr>
            <a:xfrm>
              <a:off x="8451272" y="869401"/>
              <a:ext cx="2673927" cy="1865984"/>
            </a:xfrm>
            <a:prstGeom prst="rect">
              <a:avLst/>
            </a:prstGeom>
          </p:spPr>
        </p:pic>
        <p:pic>
          <p:nvPicPr>
            <p:cNvPr id="11" name="图片 10"/>
            <p:cNvPicPr>
              <a:picLocks noChangeAspect="1"/>
            </p:cNvPicPr>
            <p:nvPr/>
          </p:nvPicPr>
          <p:blipFill rotWithShape="1">
            <a:blip r:embed="rId6"/>
            <a:srcRect l="62534"/>
            <a:stretch/>
          </p:blipFill>
          <p:spPr>
            <a:xfrm>
              <a:off x="8451272" y="2559255"/>
              <a:ext cx="2563602" cy="2005248"/>
            </a:xfrm>
            <a:prstGeom prst="rect">
              <a:avLst/>
            </a:prstGeom>
          </p:spPr>
        </p:pic>
        <p:pic>
          <p:nvPicPr>
            <p:cNvPr id="14" name="图片 13"/>
            <p:cNvPicPr>
              <a:picLocks noChangeAspect="1"/>
            </p:cNvPicPr>
            <p:nvPr/>
          </p:nvPicPr>
          <p:blipFill>
            <a:blip r:embed="rId7"/>
            <a:stretch>
              <a:fillRect/>
            </a:stretch>
          </p:blipFill>
          <p:spPr>
            <a:xfrm>
              <a:off x="8451271" y="4498234"/>
              <a:ext cx="2507930" cy="1669075"/>
            </a:xfrm>
            <a:prstGeom prst="rect">
              <a:avLst/>
            </a:prstGeom>
          </p:spPr>
        </p:pic>
      </p:grpSp>
      <p:sp>
        <p:nvSpPr>
          <p:cNvPr id="6" name="文本框 5"/>
          <p:cNvSpPr txBox="1"/>
          <p:nvPr/>
        </p:nvSpPr>
        <p:spPr>
          <a:xfrm>
            <a:off x="212158" y="815969"/>
            <a:ext cx="3006437" cy="369332"/>
          </a:xfrm>
          <a:prstGeom prst="rect">
            <a:avLst/>
          </a:prstGeom>
          <a:noFill/>
        </p:spPr>
        <p:txBody>
          <a:bodyPr wrap="square" rtlCol="0">
            <a:spAutoFit/>
          </a:bodyPr>
          <a:lstStyle/>
          <a:p>
            <a:r>
              <a:rPr lang="en-US" altLang="zh-CN" b="1" dirty="0"/>
              <a:t>Definition:</a:t>
            </a:r>
            <a:endParaRPr lang="zh-CN" altLang="en-US" b="1" dirty="0"/>
          </a:p>
        </p:txBody>
      </p:sp>
    </p:spTree>
    <p:extLst>
      <p:ext uri="{BB962C8B-B14F-4D97-AF65-F5344CB8AC3E}">
        <p14:creationId xmlns:p14="http://schemas.microsoft.com/office/powerpoint/2010/main" val="3278681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p:cNvSpPr txBox="1"/>
          <p:nvPr/>
        </p:nvSpPr>
        <p:spPr>
          <a:xfrm>
            <a:off x="304800" y="825636"/>
            <a:ext cx="3519055" cy="369332"/>
          </a:xfrm>
          <a:prstGeom prst="rect">
            <a:avLst/>
          </a:prstGeom>
          <a:noFill/>
        </p:spPr>
        <p:txBody>
          <a:bodyPr wrap="square" rtlCol="0">
            <a:spAutoFit/>
          </a:bodyPr>
          <a:lstStyle>
            <a:defPPr>
              <a:defRPr lang="zh-CN"/>
            </a:defPPr>
            <a:lvl1pPr>
              <a:defRPr b="1"/>
            </a:lvl1pPr>
          </a:lstStyle>
          <a:p>
            <a:r>
              <a:rPr lang="en-US" altLang="zh-CN" dirty="0"/>
              <a:t>Fermi surfaces’ variations</a:t>
            </a:r>
            <a:endParaRPr lang="zh-CN" altLang="en-US" dirty="0"/>
          </a:p>
        </p:txBody>
      </p:sp>
      <p:pic>
        <p:nvPicPr>
          <p:cNvPr id="10"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674" y="1194968"/>
            <a:ext cx="6187562" cy="5280618"/>
          </a:xfrm>
          <a:prstGeom prst="rect">
            <a:avLst/>
          </a:prstGeom>
        </p:spPr>
      </p:pic>
      <p:sp>
        <p:nvSpPr>
          <p:cNvPr id="9"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defPPr>
              <a:defRPr lang="zh-CN"/>
            </a:defPPr>
            <a:lvl1pPr algn="ctr">
              <a:defRPr sz="2400">
                <a:latin typeface="Calibri" panose="020F0502020204030204" pitchFamily="34" charset="0"/>
              </a:defRPr>
            </a:lvl1pPr>
          </a:lstStyle>
          <a:p>
            <a:r>
              <a:rPr lang="en-US" altLang="zh-CN" dirty="0"/>
              <a:t>Fermi surfaces</a:t>
            </a:r>
            <a:endParaRPr lang="zh-CN" altLang="en-US" dirty="0"/>
          </a:p>
        </p:txBody>
      </p:sp>
    </p:spTree>
    <p:extLst>
      <p:ext uri="{BB962C8B-B14F-4D97-AF65-F5344CB8AC3E}">
        <p14:creationId xmlns:p14="http://schemas.microsoft.com/office/powerpoint/2010/main" val="161258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p:cNvSpPr txBox="1"/>
          <p:nvPr/>
        </p:nvSpPr>
        <p:spPr>
          <a:xfrm>
            <a:off x="304800" y="825636"/>
            <a:ext cx="3519055" cy="369332"/>
          </a:xfrm>
          <a:prstGeom prst="rect">
            <a:avLst/>
          </a:prstGeom>
          <a:noFill/>
        </p:spPr>
        <p:txBody>
          <a:bodyPr wrap="square" rtlCol="0">
            <a:spAutoFit/>
          </a:bodyPr>
          <a:lstStyle>
            <a:defPPr>
              <a:defRPr lang="zh-CN"/>
            </a:defPPr>
            <a:lvl1pPr>
              <a:defRPr b="1"/>
            </a:lvl1pPr>
          </a:lstStyle>
          <a:p>
            <a:r>
              <a:rPr lang="en-US" altLang="zh-CN" dirty="0"/>
              <a:t>Fermi surfaces’ variations</a:t>
            </a:r>
            <a:endParaRPr lang="zh-CN" altLang="en-US" dirty="0"/>
          </a:p>
        </p:txBody>
      </p:sp>
      <p:pic>
        <p:nvPicPr>
          <p:cNvPr id="10"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757" y="1194968"/>
            <a:ext cx="6183645" cy="5277275"/>
          </a:xfrm>
          <a:prstGeom prst="rect">
            <a:avLst/>
          </a:prstGeom>
        </p:spPr>
      </p:pic>
      <p:sp>
        <p:nvSpPr>
          <p:cNvPr id="7"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defPPr>
              <a:defRPr lang="zh-CN"/>
            </a:defPPr>
            <a:lvl1pPr algn="ctr">
              <a:defRPr sz="2400">
                <a:latin typeface="Calibri" panose="020F0502020204030204" pitchFamily="34" charset="0"/>
              </a:defRPr>
            </a:lvl1pPr>
          </a:lstStyle>
          <a:p>
            <a:r>
              <a:rPr lang="en-US" altLang="zh-CN" dirty="0"/>
              <a:t>Fermi surfaces</a:t>
            </a:r>
            <a:endParaRPr lang="zh-CN" altLang="en-US" dirty="0"/>
          </a:p>
        </p:txBody>
      </p:sp>
    </p:spTree>
    <p:extLst>
      <p:ext uri="{BB962C8B-B14F-4D97-AF65-F5344CB8AC3E}">
        <p14:creationId xmlns:p14="http://schemas.microsoft.com/office/powerpoint/2010/main" val="1516962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p:cNvSpPr txBox="1"/>
          <p:nvPr/>
        </p:nvSpPr>
        <p:spPr>
          <a:xfrm>
            <a:off x="304800" y="825636"/>
            <a:ext cx="3519055" cy="369332"/>
          </a:xfrm>
          <a:prstGeom prst="rect">
            <a:avLst/>
          </a:prstGeom>
          <a:noFill/>
        </p:spPr>
        <p:txBody>
          <a:bodyPr wrap="square" rtlCol="0">
            <a:spAutoFit/>
          </a:bodyPr>
          <a:lstStyle>
            <a:defPPr>
              <a:defRPr lang="zh-CN"/>
            </a:defPPr>
            <a:lvl1pPr>
              <a:defRPr b="1"/>
            </a:lvl1pPr>
          </a:lstStyle>
          <a:p>
            <a:r>
              <a:rPr lang="en-US" altLang="zh-CN" dirty="0"/>
              <a:t>Fermi surfaces’ variations</a:t>
            </a:r>
            <a:endParaRPr lang="zh-CN" altLang="en-US" dirty="0"/>
          </a:p>
        </p:txBody>
      </p:sp>
      <p:pic>
        <p:nvPicPr>
          <p:cNvPr id="10"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125" y="1194968"/>
            <a:ext cx="6183894" cy="5277489"/>
          </a:xfrm>
          <a:prstGeom prst="rect">
            <a:avLst/>
          </a:prstGeom>
        </p:spPr>
      </p:pic>
      <p:sp>
        <p:nvSpPr>
          <p:cNvPr id="8"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defPPr>
              <a:defRPr lang="zh-CN"/>
            </a:defPPr>
            <a:lvl1pPr algn="ctr">
              <a:defRPr sz="2400">
                <a:latin typeface="Calibri" panose="020F0502020204030204" pitchFamily="34" charset="0"/>
              </a:defRPr>
            </a:lvl1pPr>
          </a:lstStyle>
          <a:p>
            <a:r>
              <a:rPr lang="en-US" altLang="zh-CN" dirty="0"/>
              <a:t>Fermi surfaces</a:t>
            </a:r>
            <a:endParaRPr lang="zh-CN" altLang="en-US" dirty="0"/>
          </a:p>
        </p:txBody>
      </p:sp>
    </p:spTree>
    <p:extLst>
      <p:ext uri="{BB962C8B-B14F-4D97-AF65-F5344CB8AC3E}">
        <p14:creationId xmlns:p14="http://schemas.microsoft.com/office/powerpoint/2010/main" val="83721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AA9C4E-4DDB-4F81-9607-76B89B9D06DC}"/>
              </a:ext>
            </a:extLst>
          </p:cNvPr>
          <p:cNvSpPr>
            <a:spLocks noGrp="1"/>
          </p:cNvSpPr>
          <p:nvPr>
            <p:ph idx="1"/>
          </p:nvPr>
        </p:nvSpPr>
        <p:spPr>
          <a:xfrm>
            <a:off x="659089" y="1520888"/>
            <a:ext cx="10515600" cy="4351338"/>
          </a:xfrm>
        </p:spPr>
        <p:txBody>
          <a:bodyPr/>
          <a:lstStyle/>
          <a:p>
            <a:pPr marL="0" indent="0">
              <a:buNone/>
            </a:pPr>
            <a:r>
              <a:rPr lang="en-US" altLang="zh-CN" sz="1800" dirty="0"/>
              <a:t>• A method to show bonding information between orbitals</a:t>
            </a:r>
            <a:endParaRPr lang="en-US" altLang="zh-CN" dirty="0"/>
          </a:p>
        </p:txBody>
      </p:sp>
      <p:sp>
        <p:nvSpPr>
          <p:cNvPr id="5" name="Rectangle 22">
            <a:extLst>
              <a:ext uri="{FF2B5EF4-FFF2-40B4-BE49-F238E27FC236}">
                <a16:creationId xmlns:a16="http://schemas.microsoft.com/office/drawing/2014/main" id="{F9FD2C08-A34A-4F7F-AECB-E84B757E1FB4}"/>
              </a:ext>
            </a:extLst>
          </p:cNvPr>
          <p:cNvSpPr/>
          <p:nvPr/>
        </p:nvSpPr>
        <p:spPr>
          <a:xfrm>
            <a:off x="0" y="-22128"/>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Materials Science logo with photo of Wenhao Sun">
            <a:extLst>
              <a:ext uri="{FF2B5EF4-FFF2-40B4-BE49-F238E27FC236}">
                <a16:creationId xmlns:a16="http://schemas.microsoft.com/office/drawing/2014/main" id="{1B71009E-F37F-4F38-BF0D-8E1C80B1D1E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6">
            <a:extLst>
              <a:ext uri="{FF2B5EF4-FFF2-40B4-BE49-F238E27FC236}">
                <a16:creationId xmlns:a16="http://schemas.microsoft.com/office/drawing/2014/main" id="{B195460A-B170-446B-8E3B-BAEA1C14CEDF}"/>
              </a:ext>
            </a:extLst>
          </p:cNvPr>
          <p:cNvSpPr txBox="1"/>
          <p:nvPr/>
        </p:nvSpPr>
        <p:spPr>
          <a:xfrm>
            <a:off x="368144" y="840430"/>
            <a:ext cx="6669965" cy="369332"/>
          </a:xfrm>
          <a:prstGeom prst="rect">
            <a:avLst/>
          </a:prstGeom>
          <a:noFill/>
        </p:spPr>
        <p:txBody>
          <a:bodyPr wrap="square" rtlCol="0">
            <a:spAutoFit/>
          </a:bodyPr>
          <a:lstStyle>
            <a:defPPr>
              <a:defRPr lang="zh-CN"/>
            </a:defPPr>
            <a:lvl1pPr>
              <a:defRPr b="1"/>
            </a:lvl1pPr>
          </a:lstStyle>
          <a:p>
            <a:r>
              <a:rPr lang="en-US" altLang="zh-CN" dirty="0"/>
              <a:t>COOP (Crystal Orbital Overlap Population) </a:t>
            </a:r>
            <a:endParaRPr lang="en-US" dirty="0"/>
          </a:p>
        </p:txBody>
      </p:sp>
      <p:pic>
        <p:nvPicPr>
          <p:cNvPr id="6" name="图片 5">
            <a:extLst>
              <a:ext uri="{FF2B5EF4-FFF2-40B4-BE49-F238E27FC236}">
                <a16:creationId xmlns:a16="http://schemas.microsoft.com/office/drawing/2014/main" id="{F48A3C22-3796-4577-A38E-641203776D1C}"/>
              </a:ext>
            </a:extLst>
          </p:cNvPr>
          <p:cNvPicPr>
            <a:picLocks noChangeAspect="1"/>
          </p:cNvPicPr>
          <p:nvPr/>
        </p:nvPicPr>
        <p:blipFill>
          <a:blip r:embed="rId3"/>
          <a:stretch>
            <a:fillRect/>
          </a:stretch>
        </p:blipFill>
        <p:spPr>
          <a:xfrm>
            <a:off x="368143" y="2071082"/>
            <a:ext cx="8288169" cy="3983353"/>
          </a:xfrm>
          <a:prstGeom prst="rect">
            <a:avLst/>
          </a:prstGeom>
        </p:spPr>
      </p:pic>
      <p:sp>
        <p:nvSpPr>
          <p:cNvPr id="8" name="文本框 7">
            <a:extLst>
              <a:ext uri="{FF2B5EF4-FFF2-40B4-BE49-F238E27FC236}">
                <a16:creationId xmlns:a16="http://schemas.microsoft.com/office/drawing/2014/main" id="{7A59B1D7-6DE2-4871-8005-5930FBB4EB87}"/>
              </a:ext>
            </a:extLst>
          </p:cNvPr>
          <p:cNvSpPr txBox="1"/>
          <p:nvPr/>
        </p:nvSpPr>
        <p:spPr>
          <a:xfrm>
            <a:off x="8531621" y="3110200"/>
            <a:ext cx="3155195" cy="84023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It can be easily understood by multiplying the DOS by the overlap population.  </a:t>
            </a:r>
            <a:endParaRPr lang="zh-CN" altLang="en-US" dirty="0"/>
          </a:p>
        </p:txBody>
      </p:sp>
      <p:sp>
        <p:nvSpPr>
          <p:cNvPr id="9"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COOP</a:t>
            </a:r>
          </a:p>
        </p:txBody>
      </p:sp>
    </p:spTree>
    <p:extLst>
      <p:ext uri="{BB962C8B-B14F-4D97-AF65-F5344CB8AC3E}">
        <p14:creationId xmlns:p14="http://schemas.microsoft.com/office/powerpoint/2010/main" val="1027114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AA9C4E-4DDB-4F81-9607-76B89B9D06DC}"/>
              </a:ext>
            </a:extLst>
          </p:cNvPr>
          <p:cNvSpPr>
            <a:spLocks noGrp="1"/>
          </p:cNvSpPr>
          <p:nvPr>
            <p:ph idx="1"/>
          </p:nvPr>
        </p:nvSpPr>
        <p:spPr>
          <a:xfrm>
            <a:off x="5728950" y="2033291"/>
            <a:ext cx="5357090" cy="4351338"/>
          </a:xfrm>
        </p:spPr>
        <p:txBody>
          <a:bodyPr vert="horz" lIns="91440" tIns="45720" rIns="91440" bIns="45720" rtlCol="0">
            <a:normAutofit/>
          </a:bodyPr>
          <a:lstStyle/>
          <a:p>
            <a:pPr marL="0" indent="0">
              <a:buNone/>
            </a:pPr>
            <a:r>
              <a:rPr lang="en-US" altLang="zh-CN" sz="1800" dirty="0"/>
              <a:t>• </a:t>
            </a:r>
            <a:r>
              <a:rPr lang="en-US" altLang="zh-CN" sz="1800" b="1" dirty="0"/>
              <a:t>COHP</a:t>
            </a:r>
            <a:r>
              <a:rPr lang="en-US" altLang="zh-CN" sz="1800" dirty="0"/>
              <a:t> is weighted by the elements of the Hamiltonian matrix while COOP is weighted by the elements of the overlap matrix. </a:t>
            </a:r>
          </a:p>
          <a:p>
            <a:pPr marL="0" indent="0">
              <a:buNone/>
            </a:pPr>
            <a:endParaRPr lang="en-US" altLang="zh-CN" sz="1800" dirty="0"/>
          </a:p>
          <a:p>
            <a:pPr marL="0" indent="0">
              <a:buNone/>
            </a:pPr>
            <a:r>
              <a:rPr lang="en-US" altLang="zh-CN" sz="1800" dirty="0"/>
              <a:t>• </a:t>
            </a:r>
            <a:r>
              <a:rPr lang="en-US" altLang="zh-CN" sz="1800" b="1" dirty="0" err="1"/>
              <a:t>pCOHP</a:t>
            </a:r>
            <a:r>
              <a:rPr lang="en-US" altLang="zh-CN" sz="1800" dirty="0"/>
              <a:t> is powerful when we care for the couplings between specific orbitals. </a:t>
            </a:r>
            <a:endParaRPr lang="zh-CN" altLang="en-US" sz="1800" dirty="0"/>
          </a:p>
        </p:txBody>
      </p:sp>
      <p:sp>
        <p:nvSpPr>
          <p:cNvPr id="5" name="Rectangle 22">
            <a:extLst>
              <a:ext uri="{FF2B5EF4-FFF2-40B4-BE49-F238E27FC236}">
                <a16:creationId xmlns:a16="http://schemas.microsoft.com/office/drawing/2014/main" id="{F9FD2C08-A34A-4F7F-AECB-E84B757E1FB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Materials Science logo with photo of Wenhao Sun">
            <a:extLst>
              <a:ext uri="{FF2B5EF4-FFF2-40B4-BE49-F238E27FC236}">
                <a16:creationId xmlns:a16="http://schemas.microsoft.com/office/drawing/2014/main" id="{1B71009E-F37F-4F38-BF0D-8E1C80B1D1E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26">
            <a:extLst>
              <a:ext uri="{FF2B5EF4-FFF2-40B4-BE49-F238E27FC236}">
                <a16:creationId xmlns:a16="http://schemas.microsoft.com/office/drawing/2014/main" id="{21FD0611-B934-4A1F-A4AC-9471FF1A1399}"/>
              </a:ext>
            </a:extLst>
          </p:cNvPr>
          <p:cNvSpPr txBox="1"/>
          <p:nvPr/>
        </p:nvSpPr>
        <p:spPr>
          <a:xfrm>
            <a:off x="358318" y="816530"/>
            <a:ext cx="8716409" cy="369332"/>
          </a:xfrm>
          <a:prstGeom prst="rect">
            <a:avLst/>
          </a:prstGeom>
          <a:noFill/>
        </p:spPr>
        <p:txBody>
          <a:bodyPr wrap="square" rtlCol="0">
            <a:spAutoFit/>
          </a:bodyPr>
          <a:lstStyle>
            <a:defPPr>
              <a:defRPr lang="zh-CN"/>
            </a:defPPr>
            <a:lvl1pPr>
              <a:defRPr b="1"/>
            </a:lvl1pPr>
          </a:lstStyle>
          <a:p>
            <a:r>
              <a:rPr lang="en-US" altLang="zh-CN" dirty="0" err="1"/>
              <a:t>pCOHP</a:t>
            </a:r>
            <a:r>
              <a:rPr lang="en-US" altLang="zh-CN" dirty="0"/>
              <a:t> (Projected Crystal Orbital Hamilton Population)</a:t>
            </a:r>
            <a:endParaRPr lang="en-US" dirty="0"/>
          </a:p>
        </p:txBody>
      </p:sp>
      <p:grpSp>
        <p:nvGrpSpPr>
          <p:cNvPr id="11" name="组合 10">
            <a:extLst>
              <a:ext uri="{FF2B5EF4-FFF2-40B4-BE49-F238E27FC236}">
                <a16:creationId xmlns:a16="http://schemas.microsoft.com/office/drawing/2014/main" id="{FAC8B4D1-FC35-4616-98FF-0BF58C604097}"/>
              </a:ext>
            </a:extLst>
          </p:cNvPr>
          <p:cNvGrpSpPr/>
          <p:nvPr/>
        </p:nvGrpSpPr>
        <p:grpSpPr>
          <a:xfrm>
            <a:off x="106532" y="1185862"/>
            <a:ext cx="5050749" cy="5485512"/>
            <a:chOff x="5391699" y="319595"/>
            <a:chExt cx="5815945" cy="6376743"/>
          </a:xfrm>
        </p:grpSpPr>
        <p:pic>
          <p:nvPicPr>
            <p:cNvPr id="9" name="图片 8">
              <a:extLst>
                <a:ext uri="{FF2B5EF4-FFF2-40B4-BE49-F238E27FC236}">
                  <a16:creationId xmlns:a16="http://schemas.microsoft.com/office/drawing/2014/main" id="{EADFC20B-110A-491F-87B3-332EB433F6EF}"/>
                </a:ext>
              </a:extLst>
            </p:cNvPr>
            <p:cNvPicPr>
              <a:picLocks noChangeAspect="1"/>
            </p:cNvPicPr>
            <p:nvPr/>
          </p:nvPicPr>
          <p:blipFill>
            <a:blip r:embed="rId3"/>
            <a:stretch>
              <a:fillRect/>
            </a:stretch>
          </p:blipFill>
          <p:spPr>
            <a:xfrm>
              <a:off x="5842581" y="319595"/>
              <a:ext cx="5365063" cy="6142608"/>
            </a:xfrm>
            <a:prstGeom prst="rect">
              <a:avLst/>
            </a:prstGeom>
          </p:spPr>
        </p:pic>
        <p:pic>
          <p:nvPicPr>
            <p:cNvPr id="10" name="图片 9">
              <a:extLst>
                <a:ext uri="{FF2B5EF4-FFF2-40B4-BE49-F238E27FC236}">
                  <a16:creationId xmlns:a16="http://schemas.microsoft.com/office/drawing/2014/main" id="{D96876DD-CA98-4469-BAC0-92974920FCA1}"/>
                </a:ext>
              </a:extLst>
            </p:cNvPr>
            <p:cNvPicPr>
              <a:picLocks noChangeAspect="1"/>
            </p:cNvPicPr>
            <p:nvPr/>
          </p:nvPicPr>
          <p:blipFill>
            <a:blip r:embed="rId4"/>
            <a:stretch>
              <a:fillRect/>
            </a:stretch>
          </p:blipFill>
          <p:spPr>
            <a:xfrm>
              <a:off x="5391699" y="6363005"/>
              <a:ext cx="5742857" cy="333333"/>
            </a:xfrm>
            <a:prstGeom prst="rect">
              <a:avLst/>
            </a:prstGeom>
          </p:spPr>
        </p:pic>
      </p:grpSp>
      <p:sp>
        <p:nvSpPr>
          <p:cNvPr id="13" name="文本框 12">
            <a:extLst>
              <a:ext uri="{FF2B5EF4-FFF2-40B4-BE49-F238E27FC236}">
                <a16:creationId xmlns:a16="http://schemas.microsoft.com/office/drawing/2014/main" id="{D2220FFD-023F-4CE8-A086-534B8EDFEA9A}"/>
              </a:ext>
            </a:extLst>
          </p:cNvPr>
          <p:cNvSpPr txBox="1"/>
          <p:nvPr/>
        </p:nvSpPr>
        <p:spPr>
          <a:xfrm>
            <a:off x="5227782" y="6119336"/>
            <a:ext cx="7176655" cy="738664"/>
          </a:xfrm>
          <a:prstGeom prst="rect">
            <a:avLst/>
          </a:prstGeom>
          <a:noFill/>
        </p:spPr>
        <p:txBody>
          <a:bodyPr wrap="square" rtlCol="0">
            <a:spAutoFit/>
          </a:bodyPr>
          <a:lstStyle/>
          <a:p>
            <a:r>
              <a:rPr lang="en-US" altLang="zh-CN" sz="1400" b="0" i="0" dirty="0">
                <a:solidFill>
                  <a:srgbClr val="222222"/>
                </a:solidFill>
                <a:effectLst/>
                <a:latin typeface="Arial" panose="020B0604020202020204" pitchFamily="34" charset="0"/>
              </a:rPr>
              <a:t>Deringer, V. L., </a:t>
            </a:r>
            <a:r>
              <a:rPr lang="en-US" altLang="zh-CN" sz="1400" b="0" i="0" dirty="0" err="1">
                <a:solidFill>
                  <a:srgbClr val="222222"/>
                </a:solidFill>
                <a:effectLst/>
                <a:latin typeface="Arial" panose="020B0604020202020204" pitchFamily="34" charset="0"/>
              </a:rPr>
              <a:t>Tchougréeff</a:t>
            </a:r>
            <a:r>
              <a:rPr lang="en-US" altLang="zh-CN" sz="1400" b="0" i="0" dirty="0">
                <a:solidFill>
                  <a:srgbClr val="222222"/>
                </a:solidFill>
                <a:effectLst/>
                <a:latin typeface="Arial" panose="020B0604020202020204" pitchFamily="34" charset="0"/>
              </a:rPr>
              <a:t>, A. L., &amp; </a:t>
            </a:r>
            <a:r>
              <a:rPr lang="en-US" altLang="zh-CN" sz="1400" b="0" i="0" dirty="0" err="1">
                <a:solidFill>
                  <a:srgbClr val="222222"/>
                </a:solidFill>
                <a:effectLst/>
                <a:latin typeface="Arial" panose="020B0604020202020204" pitchFamily="34" charset="0"/>
              </a:rPr>
              <a:t>Dronskowski</a:t>
            </a:r>
            <a:r>
              <a:rPr lang="en-US" altLang="zh-CN" sz="1400" b="0" i="0" dirty="0">
                <a:solidFill>
                  <a:srgbClr val="222222"/>
                </a:solidFill>
                <a:effectLst/>
                <a:latin typeface="Arial" panose="020B0604020202020204" pitchFamily="34" charset="0"/>
              </a:rPr>
              <a:t>, R. (2011). Crystal orbital Hamilton population (COHP) analysis as projected from plane-wave basis sets. </a:t>
            </a:r>
            <a:r>
              <a:rPr lang="en-US" altLang="zh-CN" sz="1400" b="0" i="1" dirty="0">
                <a:solidFill>
                  <a:srgbClr val="222222"/>
                </a:solidFill>
                <a:effectLst/>
                <a:latin typeface="Arial" panose="020B0604020202020204" pitchFamily="34" charset="0"/>
              </a:rPr>
              <a:t>The journal of physical chemistry A</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115</a:t>
            </a:r>
            <a:r>
              <a:rPr lang="en-US" altLang="zh-CN" sz="1400" b="0" i="0" dirty="0">
                <a:solidFill>
                  <a:srgbClr val="222222"/>
                </a:solidFill>
                <a:effectLst/>
                <a:latin typeface="Arial" panose="020B0604020202020204" pitchFamily="34" charset="0"/>
              </a:rPr>
              <a:t>(21), 5461-5466.</a:t>
            </a:r>
            <a:endParaRPr lang="zh-CN" altLang="en-US" sz="1400" dirty="0"/>
          </a:p>
        </p:txBody>
      </p:sp>
      <p:sp>
        <p:nvSpPr>
          <p:cNvPr id="12"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err="1">
                <a:latin typeface="Calibri" panose="020F0502020204030204" pitchFamily="34" charset="0"/>
              </a:rPr>
              <a:t>pCOHP</a:t>
            </a:r>
            <a:endParaRPr lang="en-US" sz="2400" dirty="0">
              <a:latin typeface="Calibri" panose="020F0502020204030204" pitchFamily="34" charset="0"/>
            </a:endParaRPr>
          </a:p>
        </p:txBody>
      </p:sp>
    </p:spTree>
    <p:extLst>
      <p:ext uri="{BB962C8B-B14F-4D97-AF65-F5344CB8AC3E}">
        <p14:creationId xmlns:p14="http://schemas.microsoft.com/office/powerpoint/2010/main" val="3317412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2">
            <a:extLst>
              <a:ext uri="{FF2B5EF4-FFF2-40B4-BE49-F238E27FC236}">
                <a16:creationId xmlns:a16="http://schemas.microsoft.com/office/drawing/2014/main" id="{F9FD2C08-A34A-4F7F-AECB-E84B757E1FB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Materials Science logo with photo of Wenhao Sun">
            <a:extLst>
              <a:ext uri="{FF2B5EF4-FFF2-40B4-BE49-F238E27FC236}">
                <a16:creationId xmlns:a16="http://schemas.microsoft.com/office/drawing/2014/main" id="{1B71009E-F37F-4F38-BF0D-8E1C80B1D1E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37E74BE-ED49-4448-94BA-C09082BB8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3701" y="695529"/>
            <a:ext cx="8232131" cy="6162471"/>
          </a:xfrm>
          <a:prstGeom prst="rect">
            <a:avLst/>
          </a:prstGeom>
        </p:spPr>
      </p:pic>
      <p:sp>
        <p:nvSpPr>
          <p:cNvPr id="10" name="文本框 9">
            <a:extLst>
              <a:ext uri="{FF2B5EF4-FFF2-40B4-BE49-F238E27FC236}">
                <a16:creationId xmlns:a16="http://schemas.microsoft.com/office/drawing/2014/main" id="{7ECEDDB7-4F60-45AE-B007-1E1234EBC916}"/>
              </a:ext>
            </a:extLst>
          </p:cNvPr>
          <p:cNvSpPr txBox="1"/>
          <p:nvPr/>
        </p:nvSpPr>
        <p:spPr>
          <a:xfrm>
            <a:off x="152919" y="5151629"/>
            <a:ext cx="1700782"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600" dirty="0"/>
              <a:t>Ga-d orbitals’ </a:t>
            </a:r>
            <a:r>
              <a:rPr lang="en-US" altLang="zh-CN" sz="1600" dirty="0" err="1"/>
              <a:t>pCOHP</a:t>
            </a:r>
            <a:r>
              <a:rPr lang="en-US" altLang="zh-CN" sz="1600" dirty="0"/>
              <a:t>, which is about 10 times weaker than Ga-s and Ga-p orbitals.</a:t>
            </a:r>
            <a:endParaRPr lang="zh-CN" altLang="en-US" sz="1600" dirty="0"/>
          </a:p>
        </p:txBody>
      </p:sp>
      <p:sp>
        <p:nvSpPr>
          <p:cNvPr id="12" name="文本框 11">
            <a:extLst>
              <a:ext uri="{FF2B5EF4-FFF2-40B4-BE49-F238E27FC236}">
                <a16:creationId xmlns:a16="http://schemas.microsoft.com/office/drawing/2014/main" id="{2624B5A2-AD4A-449B-BB3A-E93EACFA75AD}"/>
              </a:ext>
            </a:extLst>
          </p:cNvPr>
          <p:cNvSpPr txBox="1"/>
          <p:nvPr/>
        </p:nvSpPr>
        <p:spPr>
          <a:xfrm>
            <a:off x="152919" y="850733"/>
            <a:ext cx="1700782"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600" dirty="0" err="1"/>
              <a:t>GaP’s</a:t>
            </a:r>
            <a:r>
              <a:rPr lang="en-US" altLang="zh-CN" sz="1600" dirty="0"/>
              <a:t> band structure and DOS</a:t>
            </a:r>
            <a:endParaRPr lang="zh-CN" altLang="en-US" sz="1600" dirty="0"/>
          </a:p>
        </p:txBody>
      </p:sp>
      <p:sp>
        <p:nvSpPr>
          <p:cNvPr id="14" name="文本框 13">
            <a:extLst>
              <a:ext uri="{FF2B5EF4-FFF2-40B4-BE49-F238E27FC236}">
                <a16:creationId xmlns:a16="http://schemas.microsoft.com/office/drawing/2014/main" id="{11976F47-A262-45B8-AAF4-7DEAB22FA0E0}"/>
              </a:ext>
            </a:extLst>
          </p:cNvPr>
          <p:cNvSpPr txBox="1"/>
          <p:nvPr/>
        </p:nvSpPr>
        <p:spPr>
          <a:xfrm>
            <a:off x="10220311" y="850733"/>
            <a:ext cx="169164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800" dirty="0"/>
              <a:t>Ga-p orbitals’ </a:t>
            </a:r>
            <a:r>
              <a:rPr lang="en-US" altLang="zh-CN" sz="1800" dirty="0" err="1"/>
              <a:t>pCOHP</a:t>
            </a:r>
            <a:endParaRPr lang="zh-CN" altLang="en-US" dirty="0"/>
          </a:p>
        </p:txBody>
      </p:sp>
      <p:sp>
        <p:nvSpPr>
          <p:cNvPr id="15" name="文本框 14">
            <a:extLst>
              <a:ext uri="{FF2B5EF4-FFF2-40B4-BE49-F238E27FC236}">
                <a16:creationId xmlns:a16="http://schemas.microsoft.com/office/drawing/2014/main" id="{EC12A3D9-3BED-4BC5-A8F8-1638A93D09D9}"/>
              </a:ext>
            </a:extLst>
          </p:cNvPr>
          <p:cNvSpPr txBox="1"/>
          <p:nvPr/>
        </p:nvSpPr>
        <p:spPr>
          <a:xfrm>
            <a:off x="10220311" y="6074958"/>
            <a:ext cx="165495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800" dirty="0"/>
              <a:t>Ga-s orbitals’ </a:t>
            </a:r>
            <a:r>
              <a:rPr lang="en-US" altLang="zh-CN" sz="1800" dirty="0" err="1"/>
              <a:t>pCOHP</a:t>
            </a:r>
            <a:endParaRPr lang="zh-CN" altLang="en-US" dirty="0"/>
          </a:p>
        </p:txBody>
      </p:sp>
      <p:sp>
        <p:nvSpPr>
          <p:cNvPr id="11"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Research Content</a:t>
            </a:r>
          </a:p>
        </p:txBody>
      </p:sp>
    </p:spTree>
    <p:extLst>
      <p:ext uri="{BB962C8B-B14F-4D97-AF65-F5344CB8AC3E}">
        <p14:creationId xmlns:p14="http://schemas.microsoft.com/office/powerpoint/2010/main" val="318080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3" action="ppaction://hlinkfile"/>
          </p:cNvPr>
          <p:cNvPicPr>
            <a:picLocks noChangeAspect="1"/>
          </p:cNvPicPr>
          <p:nvPr/>
        </p:nvPicPr>
        <p:blipFill rotWithShape="1">
          <a:blip r:embed="rId4">
            <a:extLst>
              <a:ext uri="{28A0092B-C50C-407E-A947-70E740481C1C}">
                <a14:useLocalDpi xmlns:a14="http://schemas.microsoft.com/office/drawing/2010/main" val="0"/>
              </a:ext>
            </a:extLst>
          </a:blip>
          <a:srcRect l="891" r="2557"/>
          <a:stretch/>
        </p:blipFill>
        <p:spPr>
          <a:xfrm>
            <a:off x="0" y="1233052"/>
            <a:ext cx="12192000" cy="4134313"/>
          </a:xfrm>
          <a:prstGeom prst="rect">
            <a:avLst/>
          </a:prstGeom>
        </p:spPr>
      </p:pic>
      <p:sp>
        <p:nvSpPr>
          <p:cNvPr id="2" name="文本框 1">
            <a:extLst>
              <a:ext uri="{FF2B5EF4-FFF2-40B4-BE49-F238E27FC236}">
                <a16:creationId xmlns:a16="http://schemas.microsoft.com/office/drawing/2014/main" id="{664C8231-5668-435D-86A6-8A8DB40E0E81}"/>
              </a:ext>
            </a:extLst>
          </p:cNvPr>
          <p:cNvSpPr txBox="1"/>
          <p:nvPr/>
        </p:nvSpPr>
        <p:spPr>
          <a:xfrm>
            <a:off x="541538" y="1233052"/>
            <a:ext cx="2760956" cy="369332"/>
          </a:xfrm>
          <a:prstGeom prst="rect">
            <a:avLst/>
          </a:prstGeom>
          <a:noFill/>
        </p:spPr>
        <p:txBody>
          <a:bodyPr wrap="square" rtlCol="0">
            <a:spAutoFit/>
          </a:bodyPr>
          <a:lstStyle/>
          <a:p>
            <a:pPr algn="ctr"/>
            <a:r>
              <a:rPr lang="en-US" altLang="zh-CN" dirty="0" err="1"/>
              <a:t>GaN</a:t>
            </a:r>
            <a:endParaRPr lang="zh-CN" altLang="en-US" dirty="0"/>
          </a:p>
        </p:txBody>
      </p:sp>
      <p:sp>
        <p:nvSpPr>
          <p:cNvPr id="6" name="文本框 5">
            <a:extLst>
              <a:ext uri="{FF2B5EF4-FFF2-40B4-BE49-F238E27FC236}">
                <a16:creationId xmlns:a16="http://schemas.microsoft.com/office/drawing/2014/main" id="{D62DB01C-CAD2-4E6B-8BEB-9AD9AAB739B7}"/>
              </a:ext>
            </a:extLst>
          </p:cNvPr>
          <p:cNvSpPr txBox="1"/>
          <p:nvPr/>
        </p:nvSpPr>
        <p:spPr>
          <a:xfrm>
            <a:off x="5217110" y="1233052"/>
            <a:ext cx="1757779" cy="369332"/>
          </a:xfrm>
          <a:prstGeom prst="rect">
            <a:avLst/>
          </a:prstGeom>
          <a:noFill/>
        </p:spPr>
        <p:txBody>
          <a:bodyPr wrap="square" rtlCol="0">
            <a:spAutoFit/>
          </a:bodyPr>
          <a:lstStyle/>
          <a:p>
            <a:pPr algn="ctr"/>
            <a:r>
              <a:rPr lang="en-US" altLang="zh-CN" dirty="0" err="1"/>
              <a:t>GaP</a:t>
            </a:r>
            <a:endParaRPr lang="zh-CN" altLang="en-US" dirty="0"/>
          </a:p>
        </p:txBody>
      </p:sp>
      <p:sp>
        <p:nvSpPr>
          <p:cNvPr id="8" name="文本框 7">
            <a:extLst>
              <a:ext uri="{FF2B5EF4-FFF2-40B4-BE49-F238E27FC236}">
                <a16:creationId xmlns:a16="http://schemas.microsoft.com/office/drawing/2014/main" id="{38ECBE23-3511-4C75-A2F0-5D9929A4D858}"/>
              </a:ext>
            </a:extLst>
          </p:cNvPr>
          <p:cNvSpPr txBox="1"/>
          <p:nvPr/>
        </p:nvSpPr>
        <p:spPr>
          <a:xfrm>
            <a:off x="9623394" y="1233052"/>
            <a:ext cx="1757779" cy="369332"/>
          </a:xfrm>
          <a:prstGeom prst="rect">
            <a:avLst/>
          </a:prstGeom>
          <a:noFill/>
        </p:spPr>
        <p:txBody>
          <a:bodyPr wrap="square" rtlCol="0">
            <a:spAutoFit/>
          </a:bodyPr>
          <a:lstStyle/>
          <a:p>
            <a:pPr algn="ctr"/>
            <a:r>
              <a:rPr lang="en-US" altLang="zh-CN" dirty="0"/>
              <a:t>GaAs</a:t>
            </a:r>
          </a:p>
        </p:txBody>
      </p:sp>
      <p:sp>
        <p:nvSpPr>
          <p:cNvPr id="10" name="Rectangle 3">
            <a:extLst>
              <a:ext uri="{FF2B5EF4-FFF2-40B4-BE49-F238E27FC236}">
                <a16:creationId xmlns:a16="http://schemas.microsoft.com/office/drawing/2014/main" id="{B78F1BE9-7D92-4EC0-9D91-65DCBDCA0711}"/>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60">
            <a:extLst>
              <a:ext uri="{FF2B5EF4-FFF2-40B4-BE49-F238E27FC236}">
                <a16:creationId xmlns:a16="http://schemas.microsoft.com/office/drawing/2014/main" id="{D8008AB4-76BD-4D21-9319-3F4EA177A5D7}"/>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Background Knowledge</a:t>
            </a:r>
          </a:p>
        </p:txBody>
      </p:sp>
      <p:pic>
        <p:nvPicPr>
          <p:cNvPr id="14" name="Picture 2" descr="Materials Science logo with photo of Wenhao Sun">
            <a:extLst>
              <a:ext uri="{FF2B5EF4-FFF2-40B4-BE49-F238E27FC236}">
                <a16:creationId xmlns:a16="http://schemas.microsoft.com/office/drawing/2014/main" id="{6FE2348A-AB7F-48BD-92DA-D183C5D755D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69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DC9A0D6-100B-4C9F-813C-9228F5121AA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 descr="Materials Science logo with photo of Wenhao Sun">
            <a:extLst>
              <a:ext uri="{FF2B5EF4-FFF2-40B4-BE49-F238E27FC236}">
                <a16:creationId xmlns:a16="http://schemas.microsoft.com/office/drawing/2014/main" id="{07F07D83-2114-41C0-865F-28499F2A6C0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图示 3">
            <a:extLst>
              <a:ext uri="{FF2B5EF4-FFF2-40B4-BE49-F238E27FC236}">
                <a16:creationId xmlns:a16="http://schemas.microsoft.com/office/drawing/2014/main" id="{87532D97-EACA-4E2D-8C6A-E26BD394BA30}"/>
              </a:ext>
            </a:extLst>
          </p:cNvPr>
          <p:cNvGraphicFramePr/>
          <p:nvPr>
            <p:extLst>
              <p:ext uri="{D42A27DB-BD31-4B8C-83A1-F6EECF244321}">
                <p14:modId xmlns:p14="http://schemas.microsoft.com/office/powerpoint/2010/main" val="536971250"/>
              </p:ext>
            </p:extLst>
          </p:nvPr>
        </p:nvGraphicFramePr>
        <p:xfrm>
          <a:off x="2960253" y="1417134"/>
          <a:ext cx="6733309" cy="4558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Research Content</a:t>
            </a:r>
          </a:p>
        </p:txBody>
      </p:sp>
      <p:sp>
        <p:nvSpPr>
          <p:cNvPr id="7" name="文本框 6"/>
          <p:cNvSpPr txBox="1"/>
          <p:nvPr/>
        </p:nvSpPr>
        <p:spPr>
          <a:xfrm>
            <a:off x="96369" y="767297"/>
            <a:ext cx="7551339" cy="369332"/>
          </a:xfrm>
          <a:prstGeom prst="rect">
            <a:avLst/>
          </a:prstGeom>
          <a:noFill/>
        </p:spPr>
        <p:txBody>
          <a:bodyPr wrap="square" rtlCol="0">
            <a:spAutoFit/>
          </a:bodyPr>
          <a:lstStyle>
            <a:defPPr>
              <a:defRPr lang="zh-CN"/>
            </a:defPPr>
            <a:lvl1pPr>
              <a:defRPr b="1"/>
            </a:lvl1pPr>
          </a:lstStyle>
          <a:p>
            <a:r>
              <a:rPr lang="en-US" altLang="zh-CN" dirty="0"/>
              <a:t>Qualitative analysis of band structures: conclusion</a:t>
            </a:r>
            <a:endParaRPr lang="zh-CN" altLang="en-US" dirty="0"/>
          </a:p>
        </p:txBody>
      </p:sp>
    </p:spTree>
    <p:extLst>
      <p:ext uri="{BB962C8B-B14F-4D97-AF65-F5344CB8AC3E}">
        <p14:creationId xmlns:p14="http://schemas.microsoft.com/office/powerpoint/2010/main" val="374948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17F2BF1-F4CB-4674-B2A2-666F03A8B887}"/>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0">
            <a:extLst>
              <a:ext uri="{FF2B5EF4-FFF2-40B4-BE49-F238E27FC236}">
                <a16:creationId xmlns:a16="http://schemas.microsoft.com/office/drawing/2014/main" id="{7AFEC780-D37F-4EB0-9D6E-539130FADD62}"/>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altLang="zh-CN" sz="2400" dirty="0">
                <a:latin typeface="Calibri" panose="020F0502020204030204" pitchFamily="34" charset="0"/>
              </a:rPr>
              <a:t>Tight Binding Theory</a:t>
            </a:r>
            <a:endParaRPr lang="en-US" sz="2400" dirty="0">
              <a:latin typeface="Calibri" panose="020F0502020204030204" pitchFamily="34" charset="0"/>
            </a:endParaRPr>
          </a:p>
        </p:txBody>
      </p:sp>
      <p:pic>
        <p:nvPicPr>
          <p:cNvPr id="9" name="Picture 2" descr="Materials Science logo with photo of Wenhao Sun">
            <a:extLst>
              <a:ext uri="{FF2B5EF4-FFF2-40B4-BE49-F238E27FC236}">
                <a16:creationId xmlns:a16="http://schemas.microsoft.com/office/drawing/2014/main" id="{028C7348-47C7-4F5C-A2F2-93AB4630B9D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F6FB5DE1-AB77-44A1-8704-C4990039051B}"/>
              </a:ext>
            </a:extLst>
          </p:cNvPr>
          <p:cNvSpPr txBox="1"/>
          <p:nvPr/>
        </p:nvSpPr>
        <p:spPr>
          <a:xfrm>
            <a:off x="958786" y="951189"/>
            <a:ext cx="9223899" cy="646331"/>
          </a:xfrm>
          <a:prstGeom prst="rect">
            <a:avLst/>
          </a:prstGeom>
          <a:noFill/>
        </p:spPr>
        <p:txBody>
          <a:bodyPr wrap="square" rtlCol="0">
            <a:spAutoFit/>
          </a:bodyPr>
          <a:lstStyle/>
          <a:p>
            <a:r>
              <a:rPr lang="en-US" altLang="zh-CN" dirty="0"/>
              <a:t>An initial assumption of tight binding model is regarding single electron wave functions in crystal as a </a:t>
            </a:r>
            <a:r>
              <a:rPr lang="en-US" altLang="zh-CN" b="1" dirty="0"/>
              <a:t>linear combination of atomic orbitals (LCAO)</a:t>
            </a:r>
            <a:r>
              <a:rPr lang="en-US" altLang="zh-CN" dirty="0"/>
              <a:t>.</a:t>
            </a:r>
          </a:p>
        </p:txBody>
      </p:sp>
      <p:pic>
        <p:nvPicPr>
          <p:cNvPr id="13" name="图片 12">
            <a:extLst>
              <a:ext uri="{FF2B5EF4-FFF2-40B4-BE49-F238E27FC236}">
                <a16:creationId xmlns:a16="http://schemas.microsoft.com/office/drawing/2014/main" id="{B467B72E-5641-4BD6-BD37-498A066FBFDA}"/>
              </a:ext>
            </a:extLst>
          </p:cNvPr>
          <p:cNvPicPr>
            <a:picLocks noChangeAspect="1"/>
          </p:cNvPicPr>
          <p:nvPr/>
        </p:nvPicPr>
        <p:blipFill>
          <a:blip r:embed="rId3"/>
          <a:stretch>
            <a:fillRect/>
          </a:stretch>
        </p:blipFill>
        <p:spPr>
          <a:xfrm>
            <a:off x="1867777" y="1677533"/>
            <a:ext cx="5170999" cy="737568"/>
          </a:xfrm>
          <a:prstGeom prst="rect">
            <a:avLst/>
          </a:prstGeom>
        </p:spPr>
      </p:pic>
      <p:sp>
        <p:nvSpPr>
          <p:cNvPr id="15" name="文本框 14">
            <a:extLst>
              <a:ext uri="{FF2B5EF4-FFF2-40B4-BE49-F238E27FC236}">
                <a16:creationId xmlns:a16="http://schemas.microsoft.com/office/drawing/2014/main" id="{05D43B32-46D8-4F95-8CE6-BF037702FEEC}"/>
              </a:ext>
            </a:extLst>
          </p:cNvPr>
          <p:cNvSpPr txBox="1"/>
          <p:nvPr/>
        </p:nvSpPr>
        <p:spPr>
          <a:xfrm>
            <a:off x="958786" y="2410810"/>
            <a:ext cx="9223899" cy="369332"/>
          </a:xfrm>
          <a:prstGeom prst="rect">
            <a:avLst/>
          </a:prstGeom>
          <a:noFill/>
        </p:spPr>
        <p:txBody>
          <a:bodyPr wrap="square" rtlCol="0">
            <a:spAutoFit/>
          </a:bodyPr>
          <a:lstStyle/>
          <a:p>
            <a:r>
              <a:rPr lang="en-US" altLang="zh-CN" dirty="0"/>
              <a:t>To get the band structure, we just need to find the expectation energy of the Hamiltonian</a:t>
            </a:r>
            <a:endParaRPr lang="zh-CN" altLang="en-US" dirty="0"/>
          </a:p>
        </p:txBody>
      </p:sp>
      <p:pic>
        <p:nvPicPr>
          <p:cNvPr id="17" name="图片 16">
            <a:extLst>
              <a:ext uri="{FF2B5EF4-FFF2-40B4-BE49-F238E27FC236}">
                <a16:creationId xmlns:a16="http://schemas.microsoft.com/office/drawing/2014/main" id="{1504A7DA-3ACA-4D43-9378-9D67FC366ACC}"/>
              </a:ext>
            </a:extLst>
          </p:cNvPr>
          <p:cNvPicPr>
            <a:picLocks noChangeAspect="1"/>
          </p:cNvPicPr>
          <p:nvPr/>
        </p:nvPicPr>
        <p:blipFill>
          <a:blip r:embed="rId4"/>
          <a:stretch>
            <a:fillRect/>
          </a:stretch>
        </p:blipFill>
        <p:spPr>
          <a:xfrm>
            <a:off x="1947677" y="2949934"/>
            <a:ext cx="6086616" cy="634183"/>
          </a:xfrm>
          <a:prstGeom prst="rect">
            <a:avLst/>
          </a:prstGeom>
        </p:spPr>
      </p:pic>
      <p:sp>
        <p:nvSpPr>
          <p:cNvPr id="20" name="文本框 19">
            <a:extLst>
              <a:ext uri="{FF2B5EF4-FFF2-40B4-BE49-F238E27FC236}">
                <a16:creationId xmlns:a16="http://schemas.microsoft.com/office/drawing/2014/main" id="{167D57BA-AEF5-470A-BE1A-8AC8B243869D}"/>
              </a:ext>
            </a:extLst>
          </p:cNvPr>
          <p:cNvSpPr txBox="1"/>
          <p:nvPr/>
        </p:nvSpPr>
        <p:spPr>
          <a:xfrm>
            <a:off x="958786" y="3558114"/>
            <a:ext cx="9223899" cy="369332"/>
          </a:xfrm>
          <a:prstGeom prst="rect">
            <a:avLst/>
          </a:prstGeom>
          <a:noFill/>
        </p:spPr>
        <p:txBody>
          <a:bodyPr wrap="square" rtlCol="0">
            <a:spAutoFit/>
          </a:bodyPr>
          <a:lstStyle/>
          <a:p>
            <a:r>
              <a:rPr lang="en-US" altLang="zh-CN" dirty="0"/>
              <a:t>When only considering up to the nearest neighbor atoms:</a:t>
            </a:r>
            <a:endParaRPr lang="zh-CN" altLang="en-US" dirty="0"/>
          </a:p>
        </p:txBody>
      </p:sp>
      <p:pic>
        <p:nvPicPr>
          <p:cNvPr id="21" name="图片 20">
            <a:extLst>
              <a:ext uri="{FF2B5EF4-FFF2-40B4-BE49-F238E27FC236}">
                <a16:creationId xmlns:a16="http://schemas.microsoft.com/office/drawing/2014/main" id="{98371655-C478-448A-9F94-CD845C9CE183}"/>
              </a:ext>
            </a:extLst>
          </p:cNvPr>
          <p:cNvPicPr>
            <a:picLocks noChangeAspect="1"/>
          </p:cNvPicPr>
          <p:nvPr/>
        </p:nvPicPr>
        <p:blipFill>
          <a:blip r:embed="rId5"/>
          <a:stretch>
            <a:fillRect/>
          </a:stretch>
        </p:blipFill>
        <p:spPr>
          <a:xfrm>
            <a:off x="1727065" y="3989149"/>
            <a:ext cx="6706721" cy="1137819"/>
          </a:xfrm>
          <a:prstGeom prst="rect">
            <a:avLst/>
          </a:prstGeom>
        </p:spPr>
      </p:pic>
      <p:sp>
        <p:nvSpPr>
          <p:cNvPr id="22" name="文本框 21">
            <a:extLst>
              <a:ext uri="{FF2B5EF4-FFF2-40B4-BE49-F238E27FC236}">
                <a16:creationId xmlns:a16="http://schemas.microsoft.com/office/drawing/2014/main" id="{7D4078BF-BBE5-4865-8DE0-83D35DFC6399}"/>
              </a:ext>
            </a:extLst>
          </p:cNvPr>
          <p:cNvSpPr txBox="1"/>
          <p:nvPr/>
        </p:nvSpPr>
        <p:spPr>
          <a:xfrm>
            <a:off x="1024397" y="5334571"/>
            <a:ext cx="9685539" cy="369332"/>
          </a:xfrm>
          <a:prstGeom prst="rect">
            <a:avLst/>
          </a:prstGeom>
          <a:noFill/>
        </p:spPr>
        <p:txBody>
          <a:bodyPr wrap="square" rtlCol="0">
            <a:spAutoFit/>
          </a:bodyPr>
          <a:lstStyle/>
          <a:p>
            <a:r>
              <a:rPr lang="en-US" altLang="zh-CN" dirty="0"/>
              <a:t>We have:</a:t>
            </a:r>
          </a:p>
        </p:txBody>
      </p:sp>
      <p:pic>
        <p:nvPicPr>
          <p:cNvPr id="23" name="图片 22">
            <a:extLst>
              <a:ext uri="{FF2B5EF4-FFF2-40B4-BE49-F238E27FC236}">
                <a16:creationId xmlns:a16="http://schemas.microsoft.com/office/drawing/2014/main" id="{7327634D-CA3E-42B5-B905-29E02C6DBDBB}"/>
              </a:ext>
            </a:extLst>
          </p:cNvPr>
          <p:cNvPicPr>
            <a:picLocks noChangeAspect="1"/>
          </p:cNvPicPr>
          <p:nvPr/>
        </p:nvPicPr>
        <p:blipFill>
          <a:blip r:embed="rId6"/>
          <a:stretch>
            <a:fillRect/>
          </a:stretch>
        </p:blipFill>
        <p:spPr>
          <a:xfrm>
            <a:off x="1867778" y="5703903"/>
            <a:ext cx="4932518" cy="787193"/>
          </a:xfrm>
          <a:prstGeom prst="rect">
            <a:avLst/>
          </a:prstGeom>
        </p:spPr>
      </p:pic>
      <p:grpSp>
        <p:nvGrpSpPr>
          <p:cNvPr id="4" name="组合 3">
            <a:extLst>
              <a:ext uri="{FF2B5EF4-FFF2-40B4-BE49-F238E27FC236}">
                <a16:creationId xmlns:a16="http://schemas.microsoft.com/office/drawing/2014/main" id="{9BB16AE9-BD0E-4C3E-A1DD-6B59DD2A8CB5}"/>
              </a:ext>
            </a:extLst>
          </p:cNvPr>
          <p:cNvGrpSpPr/>
          <p:nvPr/>
        </p:nvGrpSpPr>
        <p:grpSpPr>
          <a:xfrm>
            <a:off x="8415835" y="3742780"/>
            <a:ext cx="3690248" cy="2968968"/>
            <a:chOff x="8315324" y="3889032"/>
            <a:chExt cx="3690248" cy="2968968"/>
          </a:xfrm>
        </p:grpSpPr>
        <p:pic>
          <p:nvPicPr>
            <p:cNvPr id="5122" name="Picture 2">
              <a:extLst>
                <a:ext uri="{FF2B5EF4-FFF2-40B4-BE49-F238E27FC236}">
                  <a16:creationId xmlns:a16="http://schemas.microsoft.com/office/drawing/2014/main" id="{26A51832-02A6-49E9-8C38-40901FBBD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5324" y="4311609"/>
              <a:ext cx="3607388" cy="254639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519B5CF-5FF5-452D-82E7-BB7B69B30254}"/>
                </a:ext>
              </a:extLst>
            </p:cNvPr>
            <p:cNvPicPr>
              <a:picLocks noChangeAspect="1"/>
            </p:cNvPicPr>
            <p:nvPr/>
          </p:nvPicPr>
          <p:blipFill>
            <a:blip r:embed="rId8"/>
            <a:stretch>
              <a:fillRect/>
            </a:stretch>
          </p:blipFill>
          <p:spPr>
            <a:xfrm>
              <a:off x="8580347" y="3889032"/>
              <a:ext cx="3425225" cy="432010"/>
            </a:xfrm>
            <a:prstGeom prst="rect">
              <a:avLst/>
            </a:prstGeom>
          </p:spPr>
        </p:pic>
      </p:grpSp>
    </p:spTree>
    <p:extLst>
      <p:ext uri="{BB962C8B-B14F-4D97-AF65-F5344CB8AC3E}">
        <p14:creationId xmlns:p14="http://schemas.microsoft.com/office/powerpoint/2010/main" val="469793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0FFAE208-E9EF-4672-BB55-4A810082EE5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805344" y="727955"/>
            <a:ext cx="6219825" cy="4351337"/>
          </a:xfrm>
        </p:spPr>
      </p:pic>
      <p:sp>
        <p:nvSpPr>
          <p:cNvPr id="5" name="Rectangle 3">
            <a:extLst>
              <a:ext uri="{FF2B5EF4-FFF2-40B4-BE49-F238E27FC236}">
                <a16:creationId xmlns:a16="http://schemas.microsoft.com/office/drawing/2014/main" id="{14D0AB60-A4A4-4D42-8F32-A1E4FC61A5CE}"/>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Materials Science logo with photo of Wenhao Sun">
            <a:extLst>
              <a:ext uri="{FF2B5EF4-FFF2-40B4-BE49-F238E27FC236}">
                <a16:creationId xmlns:a16="http://schemas.microsoft.com/office/drawing/2014/main" id="{A127DC7B-8FFF-4465-850D-FEBD0A3527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60">
            <a:extLst>
              <a:ext uri="{FF2B5EF4-FFF2-40B4-BE49-F238E27FC236}">
                <a16:creationId xmlns:a16="http://schemas.microsoft.com/office/drawing/2014/main" id="{4A74B093-21B1-4ECC-B4B1-D8626C767E09}"/>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Tight-binding model</a:t>
            </a:r>
          </a:p>
        </p:txBody>
      </p:sp>
      <p:cxnSp>
        <p:nvCxnSpPr>
          <p:cNvPr id="17" name="直接箭头连接符 16">
            <a:extLst>
              <a:ext uri="{FF2B5EF4-FFF2-40B4-BE49-F238E27FC236}">
                <a16:creationId xmlns:a16="http://schemas.microsoft.com/office/drawing/2014/main" id="{21AF8943-7A84-4A1F-BE8E-3E554304AAF2}"/>
              </a:ext>
            </a:extLst>
          </p:cNvPr>
          <p:cNvCxnSpPr>
            <a:cxnSpLocks/>
          </p:cNvCxnSpPr>
          <p:nvPr/>
        </p:nvCxnSpPr>
        <p:spPr>
          <a:xfrm>
            <a:off x="2346037" y="2752404"/>
            <a:ext cx="773344" cy="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3E9962A-7FD4-4547-B97E-38FB8F6C7F85}"/>
              </a:ext>
            </a:extLst>
          </p:cNvPr>
          <p:cNvSpPr txBox="1"/>
          <p:nvPr/>
        </p:nvSpPr>
        <p:spPr>
          <a:xfrm>
            <a:off x="657814" y="2567738"/>
            <a:ext cx="173643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Basis Functions</a:t>
            </a: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7D11ABF-3995-4D8C-9402-C55D0DD1BE3A}"/>
                  </a:ext>
                </a:extLst>
              </p:cNvPr>
              <p:cNvSpPr txBox="1"/>
              <p:nvPr/>
            </p:nvSpPr>
            <p:spPr>
              <a:xfrm>
                <a:off x="1867777" y="5430982"/>
                <a:ext cx="9707418" cy="976036"/>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Hopping Parameters</a:t>
                </a:r>
                <a:r>
                  <a:rPr lang="en-US" altLang="zh-CN" dirty="0"/>
                  <a:t>: Overlap integrals between basis functions. In this example,</a:t>
                </a:r>
                <a:r>
                  <a:rPr lang="zh-CN" altLang="zh-CN" sz="1800" kern="100" dirty="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𝑠𝑝</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𝑥𝑥</m:t>
                        </m:r>
                      </m:sub>
                    </m:s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𝑎𝑛𝑑</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𝑥𝑦</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kern="100" dirty="0">
                    <a:latin typeface="等线" panose="02010600030101010101" pitchFamily="2" charset="-122"/>
                    <a:ea typeface="等线" panose="02010600030101010101" pitchFamily="2" charset="-122"/>
                    <a:cs typeface="Times New Roman" panose="02020603050405020304" pitchFamily="18" charset="0"/>
                  </a:rPr>
                  <a:t>It’s the main problem in building an accurate tight binding model.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dirty="0"/>
                  <a:t> </a:t>
                </a:r>
                <a:endParaRPr lang="zh-CN" altLang="en-US" dirty="0"/>
              </a:p>
            </p:txBody>
          </p:sp>
        </mc:Choice>
        <mc:Fallback xmlns="">
          <p:sp>
            <p:nvSpPr>
              <p:cNvPr id="22" name="文本框 21">
                <a:extLst>
                  <a:ext uri="{FF2B5EF4-FFF2-40B4-BE49-F238E27FC236}">
                    <a16:creationId xmlns:a16="http://schemas.microsoft.com/office/drawing/2014/main" id="{57D11ABF-3995-4D8C-9402-C55D0DD1BE3A}"/>
                  </a:ext>
                </a:extLst>
              </p:cNvPr>
              <p:cNvSpPr txBox="1">
                <a:spLocks noRot="1" noChangeAspect="1" noMove="1" noResize="1" noEditPoints="1" noAdjustHandles="1" noChangeArrowheads="1" noChangeShapeType="1" noTextEdit="1"/>
              </p:cNvSpPr>
              <p:nvPr/>
            </p:nvSpPr>
            <p:spPr>
              <a:xfrm>
                <a:off x="1867777" y="5430982"/>
                <a:ext cx="9707418" cy="976036"/>
              </a:xfrm>
              <a:prstGeom prst="rect">
                <a:avLst/>
              </a:prstGeom>
              <a:blipFill>
                <a:blip r:embed="rId5"/>
                <a:stretch>
                  <a:fillRect l="-628" t="-3750"/>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D717708F-4422-42E6-9691-CE2361E1929E}"/>
              </a:ext>
            </a:extLst>
          </p:cNvPr>
          <p:cNvCxnSpPr/>
          <p:nvPr/>
        </p:nvCxnSpPr>
        <p:spPr>
          <a:xfrm flipH="1">
            <a:off x="8552873" y="3343564"/>
            <a:ext cx="748145" cy="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15A2FB6-DB5C-4B45-B466-EA933EFF7E9E}"/>
              </a:ext>
            </a:extLst>
          </p:cNvPr>
          <p:cNvSpPr txBox="1"/>
          <p:nvPr/>
        </p:nvSpPr>
        <p:spPr>
          <a:xfrm>
            <a:off x="9301018" y="3158898"/>
            <a:ext cx="166254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Onsite Energy</a:t>
            </a:r>
            <a:endParaRPr lang="zh-CN" altLang="en-US" dirty="0"/>
          </a:p>
        </p:txBody>
      </p:sp>
      <p:pic>
        <p:nvPicPr>
          <p:cNvPr id="2" name="图片 1">
            <a:extLst>
              <a:ext uri="{FF2B5EF4-FFF2-40B4-BE49-F238E27FC236}">
                <a16:creationId xmlns:a16="http://schemas.microsoft.com/office/drawing/2014/main" id="{3B80E1C1-A515-471B-AFDE-AD2C598FDCB1}"/>
              </a:ext>
            </a:extLst>
          </p:cNvPr>
          <p:cNvPicPr>
            <a:picLocks noChangeAspect="1"/>
          </p:cNvPicPr>
          <p:nvPr/>
        </p:nvPicPr>
        <p:blipFill>
          <a:blip r:embed="rId6"/>
          <a:stretch>
            <a:fillRect/>
          </a:stretch>
        </p:blipFill>
        <p:spPr>
          <a:xfrm>
            <a:off x="9095176" y="4031987"/>
            <a:ext cx="895238" cy="895238"/>
          </a:xfrm>
          <a:prstGeom prst="rect">
            <a:avLst/>
          </a:prstGeom>
        </p:spPr>
      </p:pic>
    </p:spTree>
    <p:extLst>
      <p:ext uri="{BB962C8B-B14F-4D97-AF65-F5344CB8AC3E}">
        <p14:creationId xmlns:p14="http://schemas.microsoft.com/office/powerpoint/2010/main" val="1346472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err="1">
                <a:latin typeface="Calibri" panose="020F0502020204030204" pitchFamily="34" charset="0"/>
              </a:rPr>
              <a:t>Wannier</a:t>
            </a:r>
            <a:r>
              <a:rPr lang="en-US" sz="2400" dirty="0">
                <a:latin typeface="Calibri" panose="020F0502020204030204" pitchFamily="34" charset="0"/>
              </a:rPr>
              <a:t> Functions</a:t>
            </a:r>
          </a:p>
        </p:txBody>
      </p:sp>
      <p:sp>
        <p:nvSpPr>
          <p:cNvPr id="10" name="文本框 9"/>
          <p:cNvSpPr txBox="1"/>
          <p:nvPr/>
        </p:nvSpPr>
        <p:spPr>
          <a:xfrm>
            <a:off x="373628" y="809379"/>
            <a:ext cx="5514110" cy="369332"/>
          </a:xfrm>
          <a:prstGeom prst="rect">
            <a:avLst/>
          </a:prstGeom>
          <a:noFill/>
        </p:spPr>
        <p:txBody>
          <a:bodyPr wrap="square" rtlCol="0">
            <a:spAutoFit/>
          </a:bodyPr>
          <a:lstStyle/>
          <a:p>
            <a:r>
              <a:rPr lang="en-US" altLang="zh-CN" b="1" dirty="0"/>
              <a:t>Maximally localized </a:t>
            </a:r>
            <a:r>
              <a:rPr lang="en-US" altLang="zh-CN" b="1" dirty="0" err="1"/>
              <a:t>Wannier</a:t>
            </a:r>
            <a:r>
              <a:rPr lang="en-US" altLang="zh-CN" b="1" dirty="0"/>
              <a:t> functions (MLWF)</a:t>
            </a:r>
            <a:endParaRPr lang="zh-CN" altLang="en-US" b="1" dirty="0"/>
          </a:p>
        </p:txBody>
      </p:sp>
      <p:sp>
        <p:nvSpPr>
          <p:cNvPr id="11" name="矩形 10"/>
          <p:cNvSpPr/>
          <p:nvPr/>
        </p:nvSpPr>
        <p:spPr>
          <a:xfrm>
            <a:off x="567320" y="4416577"/>
            <a:ext cx="11307945" cy="1200329"/>
          </a:xfrm>
          <a:prstGeom prst="rect">
            <a:avLst/>
          </a:prstGeom>
        </p:spPr>
        <p:txBody>
          <a:bodyPr wrap="square">
            <a:spAutoFit/>
          </a:bodyPr>
          <a:lstStyle/>
          <a:p>
            <a:r>
              <a:rPr lang="en-US" altLang="zh-CN" dirty="0"/>
              <a:t>Benefits</a:t>
            </a:r>
            <a:r>
              <a:rPr lang="zh-CN" altLang="en-US" dirty="0"/>
              <a:t>: </a:t>
            </a:r>
            <a:endParaRPr lang="en-US" altLang="zh-CN" dirty="0"/>
          </a:p>
          <a:p>
            <a:r>
              <a:rPr lang="zh-CN" altLang="zh-CN" dirty="0"/>
              <a:t>•</a:t>
            </a:r>
            <a:r>
              <a:rPr lang="en-US" altLang="zh-CN" dirty="0"/>
              <a:t> </a:t>
            </a:r>
            <a:r>
              <a:rPr lang="en-US" altLang="zh-CN" dirty="0">
                <a:solidFill>
                  <a:schemeClr val="accent5">
                    <a:lumMod val="75000"/>
                  </a:schemeClr>
                </a:solidFill>
              </a:rPr>
              <a:t>localized in real space </a:t>
            </a:r>
          </a:p>
          <a:p>
            <a:r>
              <a:rPr lang="zh-CN" altLang="zh-CN" dirty="0"/>
              <a:t>•</a:t>
            </a:r>
            <a:r>
              <a:rPr lang="en-US" altLang="zh-CN" dirty="0"/>
              <a:t> </a:t>
            </a:r>
            <a:r>
              <a:rPr lang="en-US" altLang="zh-CN" dirty="0">
                <a:solidFill>
                  <a:schemeClr val="accent5">
                    <a:lumMod val="75000"/>
                  </a:schemeClr>
                </a:solidFill>
              </a:rPr>
              <a:t>Wannier90 package can easily generate an accurate tight binding model from DFT results.  </a:t>
            </a:r>
          </a:p>
          <a:p>
            <a:r>
              <a:rPr lang="en-US" altLang="zh-CN" dirty="0">
                <a:solidFill>
                  <a:srgbClr val="0070C0"/>
                </a:solidFill>
              </a:rPr>
              <a:t>                    </a:t>
            </a:r>
          </a:p>
        </p:txBody>
      </p:sp>
      <p:grpSp>
        <p:nvGrpSpPr>
          <p:cNvPr id="9" name="组合 8">
            <a:extLst>
              <a:ext uri="{FF2B5EF4-FFF2-40B4-BE49-F238E27FC236}">
                <a16:creationId xmlns:a16="http://schemas.microsoft.com/office/drawing/2014/main" id="{8AAA6E58-12CB-4A94-A0E3-C4C52F2CE9E6}"/>
              </a:ext>
            </a:extLst>
          </p:cNvPr>
          <p:cNvGrpSpPr/>
          <p:nvPr/>
        </p:nvGrpSpPr>
        <p:grpSpPr>
          <a:xfrm>
            <a:off x="506525" y="1371412"/>
            <a:ext cx="5248315" cy="1434128"/>
            <a:chOff x="373628" y="1819770"/>
            <a:chExt cx="5248315" cy="1434128"/>
          </a:xfrm>
        </p:grpSpPr>
        <p:graphicFrame>
          <p:nvGraphicFramePr>
            <p:cNvPr id="12" name="对象 11"/>
            <p:cNvGraphicFramePr>
              <a:graphicFrameLocks noChangeAspect="1"/>
            </p:cNvGraphicFramePr>
            <p:nvPr>
              <p:extLst>
                <p:ext uri="{D42A27DB-BD31-4B8C-83A1-F6EECF244321}">
                  <p14:modId xmlns:p14="http://schemas.microsoft.com/office/powerpoint/2010/main" val="943517422"/>
                </p:ext>
              </p:extLst>
            </p:nvPr>
          </p:nvGraphicFramePr>
          <p:xfrm>
            <a:off x="2501595" y="1819770"/>
            <a:ext cx="1934906" cy="415860"/>
          </p:xfrm>
          <a:graphic>
            <a:graphicData uri="http://schemas.openxmlformats.org/presentationml/2006/ole">
              <mc:AlternateContent xmlns:mc="http://schemas.openxmlformats.org/markup-compatibility/2006">
                <mc:Choice xmlns:v="urn:schemas-microsoft-com:vml" Requires="v">
                  <p:oleObj spid="_x0000_s3166" name="AxMath" r:id="rId5" imgW="1064160" imgH="228600" progId="Equation.AxMath">
                    <p:embed/>
                  </p:oleObj>
                </mc:Choice>
                <mc:Fallback>
                  <p:oleObj name="AxMath" r:id="rId5" imgW="1064160" imgH="228600" progId="Equation.AxMath">
                    <p:embed/>
                    <p:pic>
                      <p:nvPicPr>
                        <p:cNvPr id="12" name="对象 11"/>
                        <p:cNvPicPr/>
                        <p:nvPr/>
                      </p:nvPicPr>
                      <p:blipFill>
                        <a:blip r:embed="rId6"/>
                        <a:stretch>
                          <a:fillRect/>
                        </a:stretch>
                      </p:blipFill>
                      <p:spPr>
                        <a:xfrm>
                          <a:off x="2501595" y="1819770"/>
                          <a:ext cx="1934906" cy="415860"/>
                        </a:xfrm>
                        <a:prstGeom prst="rect">
                          <a:avLst/>
                        </a:prstGeom>
                      </p:spPr>
                    </p:pic>
                  </p:oleObj>
                </mc:Fallback>
              </mc:AlternateContent>
            </a:graphicData>
          </a:graphic>
        </p:graphicFrame>
        <p:sp>
          <p:nvSpPr>
            <p:cNvPr id="3" name="文本框 2"/>
            <p:cNvSpPr txBox="1"/>
            <p:nvPr/>
          </p:nvSpPr>
          <p:spPr>
            <a:xfrm>
              <a:off x="373628" y="1877836"/>
              <a:ext cx="1856509" cy="369332"/>
            </a:xfrm>
            <a:prstGeom prst="rect">
              <a:avLst/>
            </a:prstGeom>
            <a:noFill/>
          </p:spPr>
          <p:txBody>
            <a:bodyPr wrap="square" rtlCol="0">
              <a:spAutoFit/>
            </a:bodyPr>
            <a:lstStyle/>
            <a:p>
              <a:r>
                <a:rPr lang="en-US" altLang="zh-CN" dirty="0"/>
                <a:t>Bloch function:</a:t>
              </a:r>
              <a:endParaRPr lang="zh-CN" altLang="en-US" dirty="0"/>
            </a:p>
          </p:txBody>
        </p:sp>
        <p:sp>
          <p:nvSpPr>
            <p:cNvPr id="5" name="文本框 4"/>
            <p:cNvSpPr txBox="1"/>
            <p:nvPr/>
          </p:nvSpPr>
          <p:spPr>
            <a:xfrm>
              <a:off x="373628" y="2733372"/>
              <a:ext cx="4093169" cy="369332"/>
            </a:xfrm>
            <a:prstGeom prst="rect">
              <a:avLst/>
            </a:prstGeom>
            <a:noFill/>
          </p:spPr>
          <p:txBody>
            <a:bodyPr wrap="square" rtlCol="0">
              <a:spAutoFit/>
            </a:bodyPr>
            <a:lstStyle/>
            <a:p>
              <a:r>
                <a:rPr lang="en-US" altLang="zh-CN" dirty="0" err="1"/>
                <a:t>Wannier</a:t>
              </a:r>
              <a:r>
                <a:rPr lang="en-US" altLang="zh-CN" dirty="0"/>
                <a:t> function:  </a:t>
              </a:r>
              <a:endParaRPr lang="zh-CN" altLang="en-US" dirty="0"/>
            </a:p>
          </p:txBody>
        </p:sp>
        <p:sp>
          <p:nvSpPr>
            <p:cNvPr id="7" name="下箭头 6"/>
            <p:cNvSpPr/>
            <p:nvPr/>
          </p:nvSpPr>
          <p:spPr>
            <a:xfrm>
              <a:off x="2616373" y="2235630"/>
              <a:ext cx="162764" cy="4333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819834" y="2247168"/>
              <a:ext cx="2802109" cy="369332"/>
            </a:xfrm>
            <a:prstGeom prst="rect">
              <a:avLst/>
            </a:prstGeom>
            <a:noFill/>
          </p:spPr>
          <p:txBody>
            <a:bodyPr wrap="square" rtlCol="0">
              <a:spAutoFit/>
            </a:bodyPr>
            <a:lstStyle/>
            <a:p>
              <a:r>
                <a:rPr lang="en-US" altLang="zh-CN" dirty="0"/>
                <a:t>Fourier transformation</a:t>
              </a:r>
              <a:endParaRPr lang="zh-CN" altLang="en-US" dirty="0"/>
            </a:p>
          </p:txBody>
        </p:sp>
        <p:graphicFrame>
          <p:nvGraphicFramePr>
            <p:cNvPr id="14" name="对象 13"/>
            <p:cNvGraphicFramePr>
              <a:graphicFrameLocks noChangeAspect="1"/>
            </p:cNvGraphicFramePr>
            <p:nvPr>
              <p:extLst>
                <p:ext uri="{D42A27DB-BD31-4B8C-83A1-F6EECF244321}">
                  <p14:modId xmlns:p14="http://schemas.microsoft.com/office/powerpoint/2010/main" val="1276932482"/>
                </p:ext>
              </p:extLst>
            </p:nvPr>
          </p:nvGraphicFramePr>
          <p:xfrm>
            <a:off x="2501595" y="2628038"/>
            <a:ext cx="2594291" cy="625860"/>
          </p:xfrm>
          <a:graphic>
            <a:graphicData uri="http://schemas.openxmlformats.org/presentationml/2006/ole">
              <mc:AlternateContent xmlns:mc="http://schemas.openxmlformats.org/markup-compatibility/2006">
                <mc:Choice xmlns:v="urn:schemas-microsoft-com:vml" Requires="v">
                  <p:oleObj spid="_x0000_s3167" name="AxMath" r:id="rId7" imgW="1631520" imgH="393840" progId="Equation.AxMath">
                    <p:embed/>
                  </p:oleObj>
                </mc:Choice>
                <mc:Fallback>
                  <p:oleObj name="AxMath" r:id="rId7" imgW="1631520" imgH="393840" progId="Equation.AxMath">
                    <p:embed/>
                    <p:pic>
                      <p:nvPicPr>
                        <p:cNvPr id="14" name="对象 13"/>
                        <p:cNvPicPr/>
                        <p:nvPr/>
                      </p:nvPicPr>
                      <p:blipFill>
                        <a:blip r:embed="rId8"/>
                        <a:stretch>
                          <a:fillRect/>
                        </a:stretch>
                      </p:blipFill>
                      <p:spPr>
                        <a:xfrm>
                          <a:off x="2501595" y="2628038"/>
                          <a:ext cx="2594291" cy="625860"/>
                        </a:xfrm>
                        <a:prstGeom prst="rect">
                          <a:avLst/>
                        </a:prstGeom>
                      </p:spPr>
                    </p:pic>
                  </p:oleObj>
                </mc:Fallback>
              </mc:AlternateContent>
            </a:graphicData>
          </a:graphic>
        </p:graphicFrame>
      </p:grpSp>
      <p:pic>
        <p:nvPicPr>
          <p:cNvPr id="15" name="图片 14">
            <a:extLst>
              <a:ext uri="{FF2B5EF4-FFF2-40B4-BE49-F238E27FC236}">
                <a16:creationId xmlns:a16="http://schemas.microsoft.com/office/drawing/2014/main" id="{B556F239-9545-4836-9C91-50D680B39BC2}"/>
              </a:ext>
            </a:extLst>
          </p:cNvPr>
          <p:cNvPicPr>
            <a:picLocks noChangeAspect="1"/>
          </p:cNvPicPr>
          <p:nvPr/>
        </p:nvPicPr>
        <p:blipFill>
          <a:blip r:embed="rId9"/>
          <a:stretch>
            <a:fillRect/>
          </a:stretch>
        </p:blipFill>
        <p:spPr>
          <a:xfrm>
            <a:off x="6697365" y="964095"/>
            <a:ext cx="4200000" cy="2371429"/>
          </a:xfrm>
          <a:prstGeom prst="rect">
            <a:avLst/>
          </a:prstGeom>
        </p:spPr>
      </p:pic>
      <p:sp>
        <p:nvSpPr>
          <p:cNvPr id="16" name="文本框 15">
            <a:extLst>
              <a:ext uri="{FF2B5EF4-FFF2-40B4-BE49-F238E27FC236}">
                <a16:creationId xmlns:a16="http://schemas.microsoft.com/office/drawing/2014/main" id="{0A331912-3DEC-44C3-8F3A-D3ABEBC724E8}"/>
              </a:ext>
            </a:extLst>
          </p:cNvPr>
          <p:cNvSpPr txBox="1"/>
          <p:nvPr/>
        </p:nvSpPr>
        <p:spPr>
          <a:xfrm>
            <a:off x="3795942" y="6218809"/>
            <a:ext cx="8437389" cy="523220"/>
          </a:xfrm>
          <a:prstGeom prst="rect">
            <a:avLst/>
          </a:prstGeom>
          <a:noFill/>
        </p:spPr>
        <p:txBody>
          <a:bodyPr wrap="square" rtlCol="0">
            <a:spAutoFit/>
          </a:bodyPr>
          <a:lstStyle/>
          <a:p>
            <a:r>
              <a:rPr lang="en-US" altLang="zh-CN" sz="1400" b="0" i="0" dirty="0">
                <a:solidFill>
                  <a:srgbClr val="222222"/>
                </a:solidFill>
                <a:effectLst/>
                <a:latin typeface="Arial" panose="020B0604020202020204" pitchFamily="34" charset="0"/>
              </a:rPr>
              <a:t>Marzari, N., </a:t>
            </a:r>
            <a:r>
              <a:rPr lang="en-US" altLang="zh-CN" sz="1400" b="0" i="0" dirty="0" err="1">
                <a:solidFill>
                  <a:srgbClr val="222222"/>
                </a:solidFill>
                <a:effectLst/>
                <a:latin typeface="Arial" panose="020B0604020202020204" pitchFamily="34" charset="0"/>
              </a:rPr>
              <a:t>Mostofi</a:t>
            </a:r>
            <a:r>
              <a:rPr lang="en-US" altLang="zh-CN" sz="1400" b="0" i="0" dirty="0">
                <a:solidFill>
                  <a:srgbClr val="222222"/>
                </a:solidFill>
                <a:effectLst/>
                <a:latin typeface="Arial" panose="020B0604020202020204" pitchFamily="34" charset="0"/>
              </a:rPr>
              <a:t>, A. A., Yates, J. R., Souza, I., &amp; Vanderbilt, D. Maximally localized </a:t>
            </a:r>
            <a:r>
              <a:rPr lang="en-US" altLang="zh-CN" sz="1400" b="0" i="0" dirty="0" err="1">
                <a:solidFill>
                  <a:srgbClr val="222222"/>
                </a:solidFill>
                <a:effectLst/>
                <a:latin typeface="Arial" panose="020B0604020202020204" pitchFamily="34" charset="0"/>
              </a:rPr>
              <a:t>Wannier</a:t>
            </a:r>
            <a:r>
              <a:rPr lang="en-US" altLang="zh-CN" sz="1400" b="0" i="0" dirty="0">
                <a:solidFill>
                  <a:srgbClr val="222222"/>
                </a:solidFill>
                <a:effectLst/>
                <a:latin typeface="Arial" panose="020B0604020202020204" pitchFamily="34" charset="0"/>
              </a:rPr>
              <a:t> functions: Theory and applications. </a:t>
            </a:r>
            <a:r>
              <a:rPr lang="en-US" altLang="zh-CN" sz="1400" b="0" i="1" dirty="0">
                <a:solidFill>
                  <a:srgbClr val="222222"/>
                </a:solidFill>
                <a:effectLst/>
                <a:latin typeface="Arial" panose="020B0604020202020204" pitchFamily="34" charset="0"/>
              </a:rPr>
              <a:t>Reviews of Modern Physics</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84</a:t>
            </a:r>
            <a:r>
              <a:rPr lang="en-US" altLang="zh-CN" sz="1400" b="0" i="0" dirty="0">
                <a:solidFill>
                  <a:srgbClr val="222222"/>
                </a:solidFill>
                <a:effectLst/>
                <a:latin typeface="Arial" panose="020B0604020202020204" pitchFamily="34" charset="0"/>
              </a:rPr>
              <a:t>, 1419 (2012).</a:t>
            </a:r>
            <a:endParaRPr lang="zh-CN" altLang="en-US" sz="1400" dirty="0"/>
          </a:p>
        </p:txBody>
      </p:sp>
      <p:sp>
        <p:nvSpPr>
          <p:cNvPr id="17" name="文本框 16">
            <a:extLst>
              <a:ext uri="{FF2B5EF4-FFF2-40B4-BE49-F238E27FC236}">
                <a16:creationId xmlns:a16="http://schemas.microsoft.com/office/drawing/2014/main" id="{5B769FB2-7B88-43E3-AE00-86C1E27ED444}"/>
              </a:ext>
            </a:extLst>
          </p:cNvPr>
          <p:cNvSpPr txBox="1"/>
          <p:nvPr/>
        </p:nvSpPr>
        <p:spPr>
          <a:xfrm>
            <a:off x="567320" y="3415884"/>
            <a:ext cx="10963727" cy="646331"/>
          </a:xfrm>
          <a:prstGeom prst="rect">
            <a:avLst/>
          </a:prstGeom>
          <a:noFill/>
        </p:spPr>
        <p:txBody>
          <a:bodyPr wrap="square" rtlCol="0">
            <a:spAutoFit/>
          </a:bodyPr>
          <a:lstStyle/>
          <a:p>
            <a:r>
              <a:rPr lang="en-US" altLang="zh-CN" dirty="0" err="1"/>
              <a:t>Wannier</a:t>
            </a:r>
            <a:r>
              <a:rPr lang="en-US" altLang="zh-CN" dirty="0"/>
              <a:t> functions and Bloch functions describe the same thing in different representations. Bloch functions take K representation in reciprocal space while </a:t>
            </a:r>
            <a:r>
              <a:rPr lang="en-US" altLang="zh-CN" dirty="0" err="1"/>
              <a:t>Wannier</a:t>
            </a:r>
            <a:r>
              <a:rPr lang="en-US" altLang="zh-CN" dirty="0"/>
              <a:t> function take R representation in real space.</a:t>
            </a:r>
            <a:endParaRPr lang="zh-CN" altLang="en-US" dirty="0"/>
          </a:p>
        </p:txBody>
      </p:sp>
    </p:spTree>
    <p:extLst>
      <p:ext uri="{BB962C8B-B14F-4D97-AF65-F5344CB8AC3E}">
        <p14:creationId xmlns:p14="http://schemas.microsoft.com/office/powerpoint/2010/main" val="2112123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B83D2A0B-2032-4339-9686-DD7BDF6A0F93}"/>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77025" y="2608432"/>
            <a:ext cx="5305500" cy="4156151"/>
          </a:xfrm>
        </p:spPr>
      </p:pic>
      <p:sp>
        <p:nvSpPr>
          <p:cNvPr id="5" name="Rectangle 22">
            <a:extLst>
              <a:ext uri="{FF2B5EF4-FFF2-40B4-BE49-F238E27FC236}">
                <a16:creationId xmlns:a16="http://schemas.microsoft.com/office/drawing/2014/main" id="{F9FD2C08-A34A-4F7F-AECB-E84B757E1FB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Materials Science logo with photo of Wenhao Sun">
            <a:extLst>
              <a:ext uri="{FF2B5EF4-FFF2-40B4-BE49-F238E27FC236}">
                <a16:creationId xmlns:a16="http://schemas.microsoft.com/office/drawing/2014/main" id="{1B71009E-F37F-4F38-BF0D-8E1C80B1D1E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图示 15">
            <a:extLst>
              <a:ext uri="{FF2B5EF4-FFF2-40B4-BE49-F238E27FC236}">
                <a16:creationId xmlns:a16="http://schemas.microsoft.com/office/drawing/2014/main" id="{9F7C5592-94EE-4E32-A50F-01C2C8AA1ABB}"/>
              </a:ext>
            </a:extLst>
          </p:cNvPr>
          <p:cNvGraphicFramePr/>
          <p:nvPr/>
        </p:nvGraphicFramePr>
        <p:xfrm>
          <a:off x="2262909" y="840509"/>
          <a:ext cx="9384146" cy="15460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文本框 16">
            <a:extLst>
              <a:ext uri="{FF2B5EF4-FFF2-40B4-BE49-F238E27FC236}">
                <a16:creationId xmlns:a16="http://schemas.microsoft.com/office/drawing/2014/main" id="{1FF98824-7907-42CB-BC68-96B9CFEF4065}"/>
              </a:ext>
            </a:extLst>
          </p:cNvPr>
          <p:cNvSpPr txBox="1"/>
          <p:nvPr/>
        </p:nvSpPr>
        <p:spPr>
          <a:xfrm>
            <a:off x="277025" y="861043"/>
            <a:ext cx="1708793" cy="369332"/>
          </a:xfrm>
          <a:prstGeom prst="rect">
            <a:avLst/>
          </a:prstGeom>
          <a:noFill/>
        </p:spPr>
        <p:txBody>
          <a:bodyPr wrap="square" rtlCol="0">
            <a:spAutoFit/>
          </a:bodyPr>
          <a:lstStyle>
            <a:defPPr>
              <a:defRPr lang="zh-CN"/>
            </a:defPPr>
            <a:lvl1pPr>
              <a:defRPr b="1"/>
            </a:lvl1pPr>
          </a:lstStyle>
          <a:p>
            <a:r>
              <a:rPr lang="en-US" altLang="zh-CN" dirty="0"/>
              <a:t>Workflow:</a:t>
            </a:r>
            <a:endParaRPr lang="zh-CN" altLang="en-US" dirty="0"/>
          </a:p>
        </p:txBody>
      </p:sp>
      <p:sp>
        <p:nvSpPr>
          <p:cNvPr id="9" name="TextBox 60">
            <a:extLst>
              <a:ext uri="{FF2B5EF4-FFF2-40B4-BE49-F238E27FC236}">
                <a16:creationId xmlns:a16="http://schemas.microsoft.com/office/drawing/2014/main" id="{4A74B093-21B1-4ECC-B4B1-D8626C767E09}"/>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Tight-binding model</a:t>
            </a:r>
          </a:p>
        </p:txBody>
      </p:sp>
      <p:sp>
        <p:nvSpPr>
          <p:cNvPr id="2" name="文本框 1">
            <a:extLst>
              <a:ext uri="{FF2B5EF4-FFF2-40B4-BE49-F238E27FC236}">
                <a16:creationId xmlns:a16="http://schemas.microsoft.com/office/drawing/2014/main" id="{9E81665B-E9D7-4545-9661-A9AEBA3BEB88}"/>
              </a:ext>
            </a:extLst>
          </p:cNvPr>
          <p:cNvSpPr txBox="1"/>
          <p:nvPr/>
        </p:nvSpPr>
        <p:spPr>
          <a:xfrm>
            <a:off x="7966232" y="2519655"/>
            <a:ext cx="2520272"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VASP band structure</a:t>
            </a:r>
            <a:endParaRPr lang="zh-CN" altLang="en-US" sz="16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C788EC12-D041-4996-9EAC-2216C260B097}"/>
              </a:ext>
            </a:extLst>
          </p:cNvPr>
          <p:cNvPicPr>
            <a:picLocks noChangeAspect="1"/>
          </p:cNvPicPr>
          <p:nvPr/>
        </p:nvPicPr>
        <p:blipFill>
          <a:blip r:embed="rId10"/>
          <a:stretch>
            <a:fillRect/>
          </a:stretch>
        </p:blipFill>
        <p:spPr>
          <a:xfrm>
            <a:off x="5975931" y="2795087"/>
            <a:ext cx="5305500" cy="3782840"/>
          </a:xfrm>
          <a:prstGeom prst="rect">
            <a:avLst/>
          </a:prstGeom>
        </p:spPr>
      </p:pic>
    </p:spTree>
    <p:extLst>
      <p:ext uri="{BB962C8B-B14F-4D97-AF65-F5344CB8AC3E}">
        <p14:creationId xmlns:p14="http://schemas.microsoft.com/office/powerpoint/2010/main" val="2580460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A73F7-302B-423C-B533-195939DAD795}"/>
              </a:ext>
            </a:extLst>
          </p:cNvPr>
          <p:cNvSpPr>
            <a:spLocks noGrp="1"/>
          </p:cNvSpPr>
          <p:nvPr>
            <p:ph type="title"/>
          </p:nvPr>
        </p:nvSpPr>
        <p:spPr>
          <a:xfrm>
            <a:off x="217942" y="917530"/>
            <a:ext cx="10515600" cy="341632"/>
          </a:xfrm>
          <a:noFill/>
        </p:spPr>
        <p:txBody>
          <a:bodyPr wrap="square" rtlCol="0">
            <a:spAutoFit/>
          </a:bodyPr>
          <a:lstStyle/>
          <a:p>
            <a:r>
              <a:rPr lang="en-US" altLang="zh-CN" sz="1800" b="1" dirty="0">
                <a:latin typeface="+mn-lt"/>
                <a:ea typeface="+mn-ea"/>
                <a:cs typeface="+mn-cs"/>
              </a:rPr>
              <a:t>Visualization</a:t>
            </a:r>
            <a:endParaRPr lang="zh-CN" altLang="en-US" sz="1800" b="1" dirty="0">
              <a:latin typeface="+mn-lt"/>
              <a:ea typeface="+mn-ea"/>
              <a:cs typeface="+mn-cs"/>
            </a:endParaRPr>
          </a:p>
        </p:txBody>
      </p:sp>
      <p:pic>
        <p:nvPicPr>
          <p:cNvPr id="6" name="内容占位符 5">
            <a:extLst>
              <a:ext uri="{FF2B5EF4-FFF2-40B4-BE49-F238E27FC236}">
                <a16:creationId xmlns:a16="http://schemas.microsoft.com/office/drawing/2014/main" id="{7DC9822F-19AE-4606-84FC-E056C74338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942" y="1537500"/>
            <a:ext cx="4752977" cy="3835256"/>
          </a:xfrm>
        </p:spPr>
      </p:pic>
      <p:sp>
        <p:nvSpPr>
          <p:cNvPr id="5" name="Rectangle 22">
            <a:extLst>
              <a:ext uri="{FF2B5EF4-FFF2-40B4-BE49-F238E27FC236}">
                <a16:creationId xmlns:a16="http://schemas.microsoft.com/office/drawing/2014/main" id="{F9FD2C08-A34A-4F7F-AECB-E84B757E1FB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Materials Science logo with photo of Wenhao Sun">
            <a:extLst>
              <a:ext uri="{FF2B5EF4-FFF2-40B4-BE49-F238E27FC236}">
                <a16:creationId xmlns:a16="http://schemas.microsoft.com/office/drawing/2014/main" id="{1B71009E-F37F-4F38-BF0D-8E1C80B1D1E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6C787B56-8A1C-4D9D-B902-7491729B7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7520" y="1537500"/>
            <a:ext cx="4828314" cy="3835256"/>
          </a:xfrm>
          <a:prstGeom prst="rect">
            <a:avLst/>
          </a:prstGeom>
        </p:spPr>
      </p:pic>
      <p:sp>
        <p:nvSpPr>
          <p:cNvPr id="10" name="箭头: 右 9">
            <a:extLst>
              <a:ext uri="{FF2B5EF4-FFF2-40B4-BE49-F238E27FC236}">
                <a16:creationId xmlns:a16="http://schemas.microsoft.com/office/drawing/2014/main" id="{A388AD37-EF7D-48E3-A256-64FB831B5FF8}"/>
              </a:ext>
            </a:extLst>
          </p:cNvPr>
          <p:cNvSpPr/>
          <p:nvPr/>
        </p:nvSpPr>
        <p:spPr>
          <a:xfrm>
            <a:off x="5126117" y="3659757"/>
            <a:ext cx="1698328" cy="154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122A1B01-CC44-4B17-AE1C-9595C9AF2120}"/>
              </a:ext>
            </a:extLst>
          </p:cNvPr>
          <p:cNvSpPr txBox="1"/>
          <p:nvPr/>
        </p:nvSpPr>
        <p:spPr>
          <a:xfrm>
            <a:off x="5069713" y="3043137"/>
            <a:ext cx="1811137" cy="52322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400" dirty="0">
                <a:latin typeface="Arial" panose="020B0604020202020204" pitchFamily="34" charset="0"/>
                <a:cs typeface="Arial" panose="020B0604020202020204" pitchFamily="34" charset="0"/>
              </a:rPr>
              <a:t>Taking </a:t>
            </a:r>
            <a:r>
              <a:rPr lang="en-US" altLang="zh-CN" sz="1400" b="0" i="0" dirty="0">
                <a:solidFill>
                  <a:srgbClr val="333333"/>
                </a:solidFill>
                <a:effectLst/>
                <a:latin typeface="Arial" panose="020B0604020202020204" pitchFamily="34" charset="0"/>
                <a:cs typeface="Arial" panose="020B0604020202020204" pitchFamily="34" charset="0"/>
              </a:rPr>
              <a:t>logarithm on hopping intensity </a:t>
            </a:r>
            <a:endParaRPr lang="zh-CN" altLang="en-US" sz="1400" dirty="0">
              <a:latin typeface="Arial" panose="020B0604020202020204" pitchFamily="34" charset="0"/>
              <a:cs typeface="Arial" panose="020B0604020202020204" pitchFamily="34" charset="0"/>
            </a:endParaRPr>
          </a:p>
        </p:txBody>
      </p:sp>
      <p:cxnSp>
        <p:nvCxnSpPr>
          <p:cNvPr id="15" name="直接箭头连接符 14">
            <a:extLst>
              <a:ext uri="{FF2B5EF4-FFF2-40B4-BE49-F238E27FC236}">
                <a16:creationId xmlns:a16="http://schemas.microsoft.com/office/drawing/2014/main" id="{B1C853F5-E672-4B27-9232-A6CF376B6202}"/>
              </a:ext>
            </a:extLst>
          </p:cNvPr>
          <p:cNvCxnSpPr>
            <a:cxnSpLocks/>
          </p:cNvCxnSpPr>
          <p:nvPr/>
        </p:nvCxnSpPr>
        <p:spPr>
          <a:xfrm flipV="1">
            <a:off x="1274435" y="5214677"/>
            <a:ext cx="193964" cy="316159"/>
          </a:xfrm>
          <a:prstGeom prst="straightConnector1">
            <a:avLst/>
          </a:prstGeom>
          <a:ln w="3175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5D10230-0475-48BA-A2C7-5315BBFBD508}"/>
              </a:ext>
            </a:extLst>
          </p:cNvPr>
          <p:cNvSpPr txBox="1"/>
          <p:nvPr/>
        </p:nvSpPr>
        <p:spPr>
          <a:xfrm>
            <a:off x="220501" y="5530836"/>
            <a:ext cx="2410691"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600" dirty="0"/>
              <a:t>Nearest neighbor atoms</a:t>
            </a:r>
            <a:endParaRPr lang="zh-CN" altLang="en-US" sz="1600" dirty="0"/>
          </a:p>
        </p:txBody>
      </p:sp>
      <p:cxnSp>
        <p:nvCxnSpPr>
          <p:cNvPr id="19" name="直接箭头连接符 18">
            <a:extLst>
              <a:ext uri="{FF2B5EF4-FFF2-40B4-BE49-F238E27FC236}">
                <a16:creationId xmlns:a16="http://schemas.microsoft.com/office/drawing/2014/main" id="{26B942DB-F0F1-4E6B-A698-C190C2265221}"/>
              </a:ext>
            </a:extLst>
          </p:cNvPr>
          <p:cNvCxnSpPr>
            <a:cxnSpLocks/>
          </p:cNvCxnSpPr>
          <p:nvPr/>
        </p:nvCxnSpPr>
        <p:spPr>
          <a:xfrm flipH="1" flipV="1">
            <a:off x="4516398" y="5164514"/>
            <a:ext cx="138545" cy="316158"/>
          </a:xfrm>
          <a:prstGeom prst="straightConnector1">
            <a:avLst/>
          </a:prstGeom>
          <a:ln w="3175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D1F5354-9F8F-472C-8C32-EFBFE8274D33}"/>
              </a:ext>
            </a:extLst>
          </p:cNvPr>
          <p:cNvSpPr txBox="1"/>
          <p:nvPr/>
        </p:nvSpPr>
        <p:spPr>
          <a:xfrm>
            <a:off x="3805200" y="5492448"/>
            <a:ext cx="2854035"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600" dirty="0"/>
              <a:t>Atoms from five conventional cells away</a:t>
            </a:r>
            <a:endParaRPr lang="zh-CN" altLang="en-US" sz="1600" dirty="0"/>
          </a:p>
        </p:txBody>
      </p:sp>
      <p:sp>
        <p:nvSpPr>
          <p:cNvPr id="22" name="文本框 21">
            <a:extLst>
              <a:ext uri="{FF2B5EF4-FFF2-40B4-BE49-F238E27FC236}">
                <a16:creationId xmlns:a16="http://schemas.microsoft.com/office/drawing/2014/main" id="{8F806A64-BD73-4CEB-B3E3-FD801402B82C}"/>
              </a:ext>
            </a:extLst>
          </p:cNvPr>
          <p:cNvSpPr txBox="1"/>
          <p:nvPr/>
        </p:nvSpPr>
        <p:spPr>
          <a:xfrm>
            <a:off x="8177859" y="5742981"/>
            <a:ext cx="3511349" cy="369332"/>
          </a:xfrm>
          <a:prstGeom prst="rect">
            <a:avLst/>
          </a:prstGeom>
          <a:noFill/>
        </p:spPr>
        <p:txBody>
          <a:bodyPr wrap="square" rtlCol="0">
            <a:spAutoFit/>
          </a:bodyPr>
          <a:lstStyle/>
          <a:p>
            <a:r>
              <a:rPr lang="en-US" altLang="zh-CN" dirty="0"/>
              <a:t>13532 hopping parameters in all</a:t>
            </a:r>
            <a:endParaRPr lang="zh-CN" altLang="en-US" dirty="0"/>
          </a:p>
        </p:txBody>
      </p:sp>
      <p:sp>
        <p:nvSpPr>
          <p:cNvPr id="16" name="TextBox 60">
            <a:extLst>
              <a:ext uri="{FF2B5EF4-FFF2-40B4-BE49-F238E27FC236}">
                <a16:creationId xmlns:a16="http://schemas.microsoft.com/office/drawing/2014/main" id="{4A74B093-21B1-4ECC-B4B1-D8626C767E09}"/>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Tigh</a:t>
            </a:r>
            <a:r>
              <a:rPr lang="en-US" altLang="zh-CN" sz="2400" dirty="0">
                <a:latin typeface="Calibri" panose="020F0502020204030204" pitchFamily="34" charset="0"/>
              </a:rPr>
              <a:t>t</a:t>
            </a:r>
            <a:r>
              <a:rPr lang="en-US" sz="2400" dirty="0">
                <a:latin typeface="Calibri" panose="020F0502020204030204" pitchFamily="34" charset="0"/>
              </a:rPr>
              <a:t>-binding model</a:t>
            </a:r>
          </a:p>
        </p:txBody>
      </p:sp>
      <p:pic>
        <p:nvPicPr>
          <p:cNvPr id="3" name="图片 2">
            <a:extLst>
              <a:ext uri="{FF2B5EF4-FFF2-40B4-BE49-F238E27FC236}">
                <a16:creationId xmlns:a16="http://schemas.microsoft.com/office/drawing/2014/main" id="{F7326C18-A8CA-4667-B589-C850267A18F5}"/>
              </a:ext>
            </a:extLst>
          </p:cNvPr>
          <p:cNvPicPr>
            <a:picLocks noChangeAspect="1"/>
          </p:cNvPicPr>
          <p:nvPr/>
        </p:nvPicPr>
        <p:blipFill>
          <a:blip r:embed="rId6"/>
          <a:stretch>
            <a:fillRect/>
          </a:stretch>
        </p:blipFill>
        <p:spPr>
          <a:xfrm>
            <a:off x="5069713" y="738786"/>
            <a:ext cx="1811137" cy="1729977"/>
          </a:xfrm>
          <a:prstGeom prst="rect">
            <a:avLst/>
          </a:prstGeom>
        </p:spPr>
      </p:pic>
    </p:spTree>
    <p:extLst>
      <p:ext uri="{BB962C8B-B14F-4D97-AF65-F5344CB8AC3E}">
        <p14:creationId xmlns:p14="http://schemas.microsoft.com/office/powerpoint/2010/main" val="1185100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2">
            <a:extLst>
              <a:ext uri="{FF2B5EF4-FFF2-40B4-BE49-F238E27FC236}">
                <a16:creationId xmlns:a16="http://schemas.microsoft.com/office/drawing/2014/main" id="{8F82FB45-4391-401B-A65C-CA057865A71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Materials Science logo with photo of Wenhao Sun">
            <a:extLst>
              <a:ext uri="{FF2B5EF4-FFF2-40B4-BE49-F238E27FC236}">
                <a16:creationId xmlns:a16="http://schemas.microsoft.com/office/drawing/2014/main" id="{4D8CD2C8-FB48-4292-8673-62879DE6A95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60">
            <a:extLst>
              <a:ext uri="{FF2B5EF4-FFF2-40B4-BE49-F238E27FC236}">
                <a16:creationId xmlns:a16="http://schemas.microsoft.com/office/drawing/2014/main" id="{B850A769-A19B-4866-B376-36E97BC269C9}"/>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Tigh</a:t>
            </a:r>
            <a:r>
              <a:rPr lang="en-US" altLang="zh-CN" sz="2400" dirty="0">
                <a:latin typeface="Calibri" panose="020F0502020204030204" pitchFamily="34" charset="0"/>
              </a:rPr>
              <a:t>t</a:t>
            </a:r>
            <a:r>
              <a:rPr lang="en-US" sz="2400" dirty="0">
                <a:latin typeface="Calibri" panose="020F0502020204030204" pitchFamily="34" charset="0"/>
              </a:rPr>
              <a:t>-binding model</a:t>
            </a:r>
          </a:p>
        </p:txBody>
      </p:sp>
      <p:pic>
        <p:nvPicPr>
          <p:cNvPr id="11" name="图片 10">
            <a:extLst>
              <a:ext uri="{FF2B5EF4-FFF2-40B4-BE49-F238E27FC236}">
                <a16:creationId xmlns:a16="http://schemas.microsoft.com/office/drawing/2014/main" id="{B73B8687-C7D3-4D1F-AEA0-42A3CDF7F8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42" y="1444779"/>
            <a:ext cx="5089864" cy="4043012"/>
          </a:xfrm>
          <a:prstGeom prst="rect">
            <a:avLst/>
          </a:prstGeom>
        </p:spPr>
      </p:pic>
      <p:pic>
        <p:nvPicPr>
          <p:cNvPr id="5124" name="Picture 4">
            <a:extLst>
              <a:ext uri="{FF2B5EF4-FFF2-40B4-BE49-F238E27FC236}">
                <a16:creationId xmlns:a16="http://schemas.microsoft.com/office/drawing/2014/main" id="{0435BD40-88E5-4855-BCD6-FCDC54D74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699" y="1424399"/>
            <a:ext cx="4996008" cy="4043013"/>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DCD8F385-DDDF-45E6-94C2-C815CEF3C56F}"/>
              </a:ext>
            </a:extLst>
          </p:cNvPr>
          <p:cNvSpPr txBox="1"/>
          <p:nvPr/>
        </p:nvSpPr>
        <p:spPr>
          <a:xfrm>
            <a:off x="2099105" y="5651545"/>
            <a:ext cx="4039340" cy="369332"/>
          </a:xfrm>
          <a:prstGeom prst="rect">
            <a:avLst/>
          </a:prstGeom>
          <a:noFill/>
        </p:spPr>
        <p:txBody>
          <a:bodyPr wrap="square" rtlCol="0">
            <a:spAutoFit/>
          </a:bodyPr>
          <a:lstStyle/>
          <a:p>
            <a:r>
              <a:rPr lang="en-US" altLang="zh-CN" b="0" i="0" dirty="0">
                <a:effectLst/>
                <a:latin typeface="Tahoma" panose="020B0604030504040204" pitchFamily="34" charset="0"/>
              </a:rPr>
              <a:t>Logarithm base e</a:t>
            </a:r>
            <a:endParaRPr lang="zh-CN" altLang="en-US" dirty="0"/>
          </a:p>
        </p:txBody>
      </p:sp>
      <p:sp>
        <p:nvSpPr>
          <p:cNvPr id="14" name="文本框 13">
            <a:extLst>
              <a:ext uri="{FF2B5EF4-FFF2-40B4-BE49-F238E27FC236}">
                <a16:creationId xmlns:a16="http://schemas.microsoft.com/office/drawing/2014/main" id="{1B5231A8-3AF8-406A-8DF2-559072D1FAA2}"/>
              </a:ext>
            </a:extLst>
          </p:cNvPr>
          <p:cNvSpPr txBox="1"/>
          <p:nvPr/>
        </p:nvSpPr>
        <p:spPr>
          <a:xfrm>
            <a:off x="8345010" y="5701281"/>
            <a:ext cx="4228730" cy="369332"/>
          </a:xfrm>
          <a:prstGeom prst="rect">
            <a:avLst/>
          </a:prstGeom>
          <a:noFill/>
        </p:spPr>
        <p:txBody>
          <a:bodyPr wrap="square" rtlCol="0">
            <a:spAutoFit/>
          </a:bodyPr>
          <a:lstStyle/>
          <a:p>
            <a:r>
              <a:rPr lang="en-US" altLang="zh-CN" b="0" i="0" dirty="0">
                <a:effectLst/>
                <a:latin typeface="Tahoma" panose="020B0604030504040204" pitchFamily="34" charset="0"/>
              </a:rPr>
              <a:t>denary logarithm</a:t>
            </a:r>
            <a:endParaRPr lang="zh-CN" altLang="en-US" dirty="0"/>
          </a:p>
        </p:txBody>
      </p:sp>
      <p:cxnSp>
        <p:nvCxnSpPr>
          <p:cNvPr id="16" name="直接箭头连接符 15">
            <a:extLst>
              <a:ext uri="{FF2B5EF4-FFF2-40B4-BE49-F238E27FC236}">
                <a16:creationId xmlns:a16="http://schemas.microsoft.com/office/drawing/2014/main" id="{21B5E852-2C4E-445C-867E-3B1558329D3F}"/>
              </a:ext>
            </a:extLst>
          </p:cNvPr>
          <p:cNvCxnSpPr>
            <a:cxnSpLocks/>
          </p:cNvCxnSpPr>
          <p:nvPr/>
        </p:nvCxnSpPr>
        <p:spPr>
          <a:xfrm flipH="1">
            <a:off x="10236191" y="2571900"/>
            <a:ext cx="223184" cy="248574"/>
          </a:xfrm>
          <a:prstGeom prst="straightConnector1">
            <a:avLst/>
          </a:prstGeom>
          <a:ln w="28575">
            <a:tailEnd type="triangle" w="lg" len="lg"/>
          </a:ln>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2F8397A9-FDAF-4EC9-8805-37C71F255833}"/>
              </a:ext>
            </a:extLst>
          </p:cNvPr>
          <p:cNvSpPr txBox="1"/>
          <p:nvPr/>
        </p:nvSpPr>
        <p:spPr>
          <a:xfrm>
            <a:off x="10389598" y="2448790"/>
            <a:ext cx="1884218"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Least hopping intensity = 0.01</a:t>
            </a:r>
            <a:endParaRPr lang="zh-CN" alt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224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2">
            <a:extLst>
              <a:ext uri="{FF2B5EF4-FFF2-40B4-BE49-F238E27FC236}">
                <a16:creationId xmlns:a16="http://schemas.microsoft.com/office/drawing/2014/main" id="{F9FD2C08-A34A-4F7F-AECB-E84B757E1FB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Materials Science logo with photo of Wenhao Sun">
            <a:extLst>
              <a:ext uri="{FF2B5EF4-FFF2-40B4-BE49-F238E27FC236}">
                <a16:creationId xmlns:a16="http://schemas.microsoft.com/office/drawing/2014/main" id="{1B71009E-F37F-4F38-BF0D-8E1C80B1D1E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a:extLst>
              <a:ext uri="{FF2B5EF4-FFF2-40B4-BE49-F238E27FC236}">
                <a16:creationId xmlns:a16="http://schemas.microsoft.com/office/drawing/2014/main" id="{A31A195B-8874-417E-8A95-B33C4DA5F724}"/>
              </a:ext>
            </a:extLst>
          </p:cNvPr>
          <p:cNvGrpSpPr/>
          <p:nvPr/>
        </p:nvGrpSpPr>
        <p:grpSpPr>
          <a:xfrm>
            <a:off x="6432811" y="1056671"/>
            <a:ext cx="5163836" cy="4044403"/>
            <a:chOff x="5971624" y="2134222"/>
            <a:chExt cx="5163836" cy="4044403"/>
          </a:xfrm>
        </p:grpSpPr>
        <p:pic>
          <p:nvPicPr>
            <p:cNvPr id="10" name="内容占位符 5">
              <a:extLst>
                <a:ext uri="{FF2B5EF4-FFF2-40B4-BE49-F238E27FC236}">
                  <a16:creationId xmlns:a16="http://schemas.microsoft.com/office/drawing/2014/main" id="{7EEEFC39-07A6-4067-856A-186DBA6F4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624" y="2134222"/>
              <a:ext cx="5163836" cy="4044403"/>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cxnSp>
          <p:nvCxnSpPr>
            <p:cNvPr id="15" name="直接箭头连接符 14">
              <a:extLst>
                <a:ext uri="{FF2B5EF4-FFF2-40B4-BE49-F238E27FC236}">
                  <a16:creationId xmlns:a16="http://schemas.microsoft.com/office/drawing/2014/main" id="{F4A8E773-F638-43A9-B910-DFA5962A40C2}"/>
                </a:ext>
              </a:extLst>
            </p:cNvPr>
            <p:cNvCxnSpPr/>
            <p:nvPr/>
          </p:nvCxnSpPr>
          <p:spPr>
            <a:xfrm flipV="1">
              <a:off x="7357145" y="3733101"/>
              <a:ext cx="201336" cy="209725"/>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64BCFF2-C3F1-4A8D-83FF-DDB425494C25}"/>
                </a:ext>
              </a:extLst>
            </p:cNvPr>
            <p:cNvCxnSpPr/>
            <p:nvPr/>
          </p:nvCxnSpPr>
          <p:spPr>
            <a:xfrm flipH="1" flipV="1">
              <a:off x="10474036" y="3733101"/>
              <a:ext cx="147782" cy="209725"/>
            </a:xfrm>
            <a:prstGeom prst="straightConnector1">
              <a:avLst/>
            </a:prstGeom>
            <a:ln w="254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A966F05-53C9-4368-8596-AB3D2C9EBD82}"/>
                </a:ext>
              </a:extLst>
            </p:cNvPr>
            <p:cNvCxnSpPr/>
            <p:nvPr/>
          </p:nvCxnSpPr>
          <p:spPr>
            <a:xfrm>
              <a:off x="9060872" y="3679293"/>
              <a:ext cx="397164" cy="0"/>
            </a:xfrm>
            <a:prstGeom prst="straightConnector1">
              <a:avLst/>
            </a:prstGeom>
            <a:ln w="25400">
              <a:tailEnd type="triangle" w="lg" len="lg"/>
            </a:ln>
          </p:spPr>
          <p:style>
            <a:lnRef idx="1">
              <a:schemeClr val="accent6"/>
            </a:lnRef>
            <a:fillRef idx="0">
              <a:schemeClr val="accent6"/>
            </a:fillRef>
            <a:effectRef idx="0">
              <a:schemeClr val="accent6"/>
            </a:effectRef>
            <a:fontRef idx="minor">
              <a:schemeClr val="tx1"/>
            </a:fontRef>
          </p:style>
        </p:cxnSp>
        <p:cxnSp>
          <p:nvCxnSpPr>
            <p:cNvPr id="21" name="直接箭头连接符 20">
              <a:extLst>
                <a:ext uri="{FF2B5EF4-FFF2-40B4-BE49-F238E27FC236}">
                  <a16:creationId xmlns:a16="http://schemas.microsoft.com/office/drawing/2014/main" id="{9E0B6B29-13DC-4FA2-BC9D-6F3845F8FDF2}"/>
                </a:ext>
              </a:extLst>
            </p:cNvPr>
            <p:cNvCxnSpPr>
              <a:cxnSpLocks/>
            </p:cNvCxnSpPr>
            <p:nvPr/>
          </p:nvCxnSpPr>
          <p:spPr>
            <a:xfrm flipV="1">
              <a:off x="9421091" y="4008643"/>
              <a:ext cx="73891" cy="295563"/>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5EA1C685-71B1-4849-88AE-63A52BC13A19}"/>
              </a:ext>
            </a:extLst>
          </p:cNvPr>
          <p:cNvSpPr txBox="1"/>
          <p:nvPr/>
        </p:nvSpPr>
        <p:spPr>
          <a:xfrm>
            <a:off x="905164" y="5518554"/>
            <a:ext cx="10658763" cy="923330"/>
          </a:xfrm>
          <a:prstGeom prst="rect">
            <a:avLst/>
          </a:prstGeom>
          <a:noFill/>
        </p:spPr>
        <p:txBody>
          <a:bodyPr wrap="square" rtlCol="0">
            <a:spAutoFit/>
          </a:bodyPr>
          <a:lstStyle/>
          <a:p>
            <a:r>
              <a:rPr lang="en-US" altLang="zh-CN" dirty="0"/>
              <a:t>Since there are too many </a:t>
            </a:r>
            <a:r>
              <a:rPr lang="en-US" altLang="zh-CN" dirty="0" err="1"/>
              <a:t>hoppings</a:t>
            </a:r>
            <a:r>
              <a:rPr lang="en-US" altLang="zh-CN" dirty="0"/>
              <a:t> to reach a high accuracy, I gradually increase the threshold of </a:t>
            </a:r>
            <a:r>
              <a:rPr lang="en-US" altLang="zh-CN" dirty="0" err="1"/>
              <a:t>hoppings</a:t>
            </a:r>
            <a:r>
              <a:rPr lang="en-US" altLang="zh-CN" dirty="0"/>
              <a:t> that appear in TB in order to grep main features.  The left picture is energies of four crucial high symmetry points with the change of numbers of </a:t>
            </a:r>
            <a:r>
              <a:rPr lang="en-US" altLang="zh-CN" dirty="0" err="1"/>
              <a:t>hoppings</a:t>
            </a:r>
            <a:r>
              <a:rPr lang="en-US" altLang="zh-CN" dirty="0"/>
              <a:t>. </a:t>
            </a:r>
            <a:endParaRPr lang="zh-CN" altLang="en-US" dirty="0"/>
          </a:p>
        </p:txBody>
      </p:sp>
      <p:pic>
        <p:nvPicPr>
          <p:cNvPr id="1026" name="Picture 2">
            <a:extLst>
              <a:ext uri="{FF2B5EF4-FFF2-40B4-BE49-F238E27FC236}">
                <a16:creationId xmlns:a16="http://schemas.microsoft.com/office/drawing/2014/main" id="{D7D3642B-7096-4341-943F-53D9DAA9D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971" y="851167"/>
            <a:ext cx="5834737" cy="446204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27">
            <a:extLst>
              <a:ext uri="{FF2B5EF4-FFF2-40B4-BE49-F238E27FC236}">
                <a16:creationId xmlns:a16="http://schemas.microsoft.com/office/drawing/2014/main" id="{479EA6A0-49A7-4AE3-90F6-74251FD17F2C}"/>
              </a:ext>
            </a:extLst>
          </p:cNvPr>
          <p:cNvCxnSpPr/>
          <p:nvPr/>
        </p:nvCxnSpPr>
        <p:spPr>
          <a:xfrm>
            <a:off x="5719281" y="4059337"/>
            <a:ext cx="230909" cy="212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FFA02823-8A66-4998-B6AA-B1C0CC79B39D}"/>
              </a:ext>
            </a:extLst>
          </p:cNvPr>
          <p:cNvSpPr txBox="1"/>
          <p:nvPr/>
        </p:nvSpPr>
        <p:spPr>
          <a:xfrm>
            <a:off x="3950517" y="3853990"/>
            <a:ext cx="1884218"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Least hopping intensity = 0.01</a:t>
            </a:r>
            <a:endParaRPr lang="zh-CN" altLang="en-US" sz="10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2C43F568-814A-4501-8286-560FF4A77E0A}"/>
              </a:ext>
            </a:extLst>
          </p:cNvPr>
          <p:cNvSpPr txBox="1"/>
          <p:nvPr/>
        </p:nvSpPr>
        <p:spPr>
          <a:xfrm>
            <a:off x="1371357" y="4630288"/>
            <a:ext cx="1884218"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Least hopping intensity = 1.19</a:t>
            </a:r>
            <a:endParaRPr lang="zh-CN" altLang="en-US" sz="1000" dirty="0">
              <a:latin typeface="Arial" panose="020B0604020202020204" pitchFamily="34" charset="0"/>
              <a:cs typeface="Arial" panose="020B0604020202020204" pitchFamily="34" charset="0"/>
            </a:endParaRPr>
          </a:p>
        </p:txBody>
      </p:sp>
      <p:cxnSp>
        <p:nvCxnSpPr>
          <p:cNvPr id="35" name="直接箭头连接符 34">
            <a:extLst>
              <a:ext uri="{FF2B5EF4-FFF2-40B4-BE49-F238E27FC236}">
                <a16:creationId xmlns:a16="http://schemas.microsoft.com/office/drawing/2014/main" id="{BB142AB2-E4F9-4ACE-9537-02FD7450A08A}"/>
              </a:ext>
            </a:extLst>
          </p:cNvPr>
          <p:cNvCxnSpPr/>
          <p:nvPr/>
        </p:nvCxnSpPr>
        <p:spPr>
          <a:xfrm flipH="1">
            <a:off x="1168157" y="4753399"/>
            <a:ext cx="203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60">
            <a:extLst>
              <a:ext uri="{FF2B5EF4-FFF2-40B4-BE49-F238E27FC236}">
                <a16:creationId xmlns:a16="http://schemas.microsoft.com/office/drawing/2014/main" id="{4A74B093-21B1-4ECC-B4B1-D8626C767E09}"/>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Tight-binding model</a:t>
            </a:r>
          </a:p>
        </p:txBody>
      </p:sp>
    </p:spTree>
    <p:extLst>
      <p:ext uri="{BB962C8B-B14F-4D97-AF65-F5344CB8AC3E}">
        <p14:creationId xmlns:p14="http://schemas.microsoft.com/office/powerpoint/2010/main" val="3224446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2">
            <a:extLst>
              <a:ext uri="{FF2B5EF4-FFF2-40B4-BE49-F238E27FC236}">
                <a16:creationId xmlns:a16="http://schemas.microsoft.com/office/drawing/2014/main" id="{8EE7B86D-1EFB-42E5-8DB5-C8CD1BBD4C7B}"/>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descr="Materials Science logo with photo of Wenhao Sun">
            <a:extLst>
              <a:ext uri="{FF2B5EF4-FFF2-40B4-BE49-F238E27FC236}">
                <a16:creationId xmlns:a16="http://schemas.microsoft.com/office/drawing/2014/main" id="{2CADB009-2810-4EA4-AA13-5E7B3DA3E47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0">
            <a:extLst>
              <a:ext uri="{FF2B5EF4-FFF2-40B4-BE49-F238E27FC236}">
                <a16:creationId xmlns:a16="http://schemas.microsoft.com/office/drawing/2014/main" id="{A3FA702C-AB8D-4A22-B239-634214729F38}"/>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Tight-binding model</a:t>
            </a:r>
          </a:p>
        </p:txBody>
      </p:sp>
      <p:pic>
        <p:nvPicPr>
          <p:cNvPr id="8" name="TB1">
            <a:hlinkClick r:id="" action="ppaction://media"/>
            <a:extLst>
              <a:ext uri="{FF2B5EF4-FFF2-40B4-BE49-F238E27FC236}">
                <a16:creationId xmlns:a16="http://schemas.microsoft.com/office/drawing/2014/main" id="{1C6540E6-568A-4834-BF7C-DB33A0D5F6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5331" y="727955"/>
            <a:ext cx="7441337" cy="5750124"/>
          </a:xfrm>
          <a:prstGeom prst="rect">
            <a:avLst/>
          </a:prstGeom>
        </p:spPr>
      </p:pic>
    </p:spTree>
    <p:extLst>
      <p:ext uri="{BB962C8B-B14F-4D97-AF65-F5344CB8AC3E}">
        <p14:creationId xmlns:p14="http://schemas.microsoft.com/office/powerpoint/2010/main" val="377933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2">
            <a:extLst>
              <a:ext uri="{FF2B5EF4-FFF2-40B4-BE49-F238E27FC236}">
                <a16:creationId xmlns:a16="http://schemas.microsoft.com/office/drawing/2014/main" id="{F9FD2C08-A34A-4F7F-AECB-E84B757E1FB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Materials Science logo with photo of Wenhao Sun">
            <a:extLst>
              <a:ext uri="{FF2B5EF4-FFF2-40B4-BE49-F238E27FC236}">
                <a16:creationId xmlns:a16="http://schemas.microsoft.com/office/drawing/2014/main" id="{1B71009E-F37F-4F38-BF0D-8E1C80B1D1E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14B8F3E-F235-4BFE-A095-7310543E1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553" y="981206"/>
            <a:ext cx="7137915" cy="540789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606810B-74D8-4123-9B15-82F7589523F6}"/>
              </a:ext>
            </a:extLst>
          </p:cNvPr>
          <p:cNvSpPr txBox="1"/>
          <p:nvPr/>
        </p:nvSpPr>
        <p:spPr>
          <a:xfrm>
            <a:off x="8663710" y="2967335"/>
            <a:ext cx="2770909" cy="923330"/>
          </a:xfrm>
          <a:prstGeom prst="rect">
            <a:avLst/>
          </a:prstGeom>
          <a:noFill/>
        </p:spPr>
        <p:txBody>
          <a:bodyPr wrap="square" rtlCol="0">
            <a:spAutoFit/>
          </a:bodyPr>
          <a:lstStyle/>
          <a:p>
            <a:r>
              <a:rPr lang="en-US" altLang="zh-CN" dirty="0"/>
              <a:t>The trend of band gap remains a lot of features to explore.</a:t>
            </a:r>
            <a:endParaRPr lang="zh-CN" altLang="en-US" dirty="0"/>
          </a:p>
        </p:txBody>
      </p:sp>
      <p:sp>
        <p:nvSpPr>
          <p:cNvPr id="8" name="TextBox 60">
            <a:extLst>
              <a:ext uri="{FF2B5EF4-FFF2-40B4-BE49-F238E27FC236}">
                <a16:creationId xmlns:a16="http://schemas.microsoft.com/office/drawing/2014/main" id="{4A74B093-21B1-4ECC-B4B1-D8626C767E09}"/>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Tight-binding model</a:t>
            </a:r>
          </a:p>
        </p:txBody>
      </p:sp>
    </p:spTree>
    <p:extLst>
      <p:ext uri="{BB962C8B-B14F-4D97-AF65-F5344CB8AC3E}">
        <p14:creationId xmlns:p14="http://schemas.microsoft.com/office/powerpoint/2010/main" val="1072994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51">
            <a:hlinkClick r:id="" action="ppaction://media"/>
            <a:extLst>
              <a:ext uri="{FF2B5EF4-FFF2-40B4-BE49-F238E27FC236}">
                <a16:creationId xmlns:a16="http://schemas.microsoft.com/office/drawing/2014/main" id="{9CC39023-52F4-424F-9333-6DCE3790A5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858963"/>
            <a:ext cx="12192000" cy="3140075"/>
          </a:xfrm>
          <a:prstGeom prst="rect">
            <a:avLst/>
          </a:prstGeom>
        </p:spPr>
      </p:pic>
      <p:sp>
        <p:nvSpPr>
          <p:cNvPr id="6" name="文本框 5">
            <a:extLst>
              <a:ext uri="{FF2B5EF4-FFF2-40B4-BE49-F238E27FC236}">
                <a16:creationId xmlns:a16="http://schemas.microsoft.com/office/drawing/2014/main" id="{C0BBC8B8-5E94-4544-B4DE-6581CDAEB3FF}"/>
              </a:ext>
            </a:extLst>
          </p:cNvPr>
          <p:cNvSpPr txBox="1"/>
          <p:nvPr/>
        </p:nvSpPr>
        <p:spPr>
          <a:xfrm>
            <a:off x="594804" y="1489631"/>
            <a:ext cx="2760956" cy="369332"/>
          </a:xfrm>
          <a:prstGeom prst="rect">
            <a:avLst/>
          </a:prstGeom>
          <a:noFill/>
        </p:spPr>
        <p:txBody>
          <a:bodyPr wrap="square" rtlCol="0">
            <a:spAutoFit/>
          </a:bodyPr>
          <a:lstStyle/>
          <a:p>
            <a:pPr algn="ctr"/>
            <a:r>
              <a:rPr lang="en-US" altLang="zh-CN" dirty="0" err="1"/>
              <a:t>GaN</a:t>
            </a:r>
            <a:endParaRPr lang="zh-CN" altLang="en-US" dirty="0"/>
          </a:p>
        </p:txBody>
      </p:sp>
      <p:sp>
        <p:nvSpPr>
          <p:cNvPr id="7" name="文本框 6">
            <a:extLst>
              <a:ext uri="{FF2B5EF4-FFF2-40B4-BE49-F238E27FC236}">
                <a16:creationId xmlns:a16="http://schemas.microsoft.com/office/drawing/2014/main" id="{ABDC0B2A-9927-4C0B-9AF7-5A7A081AC9FD}"/>
              </a:ext>
            </a:extLst>
          </p:cNvPr>
          <p:cNvSpPr txBox="1"/>
          <p:nvPr/>
        </p:nvSpPr>
        <p:spPr>
          <a:xfrm>
            <a:off x="5217110" y="1555251"/>
            <a:ext cx="1757779" cy="369332"/>
          </a:xfrm>
          <a:prstGeom prst="rect">
            <a:avLst/>
          </a:prstGeom>
          <a:noFill/>
        </p:spPr>
        <p:txBody>
          <a:bodyPr wrap="square" rtlCol="0">
            <a:spAutoFit/>
          </a:bodyPr>
          <a:lstStyle/>
          <a:p>
            <a:pPr algn="ctr"/>
            <a:r>
              <a:rPr lang="en-US" altLang="zh-CN" dirty="0" err="1"/>
              <a:t>GaP</a:t>
            </a:r>
            <a:endParaRPr lang="zh-CN" altLang="en-US" dirty="0"/>
          </a:p>
        </p:txBody>
      </p:sp>
      <p:sp>
        <p:nvSpPr>
          <p:cNvPr id="8" name="文本框 7">
            <a:extLst>
              <a:ext uri="{FF2B5EF4-FFF2-40B4-BE49-F238E27FC236}">
                <a16:creationId xmlns:a16="http://schemas.microsoft.com/office/drawing/2014/main" id="{B358245A-D678-4D7E-A22D-A60CF47C065E}"/>
              </a:ext>
            </a:extLst>
          </p:cNvPr>
          <p:cNvSpPr txBox="1"/>
          <p:nvPr/>
        </p:nvSpPr>
        <p:spPr>
          <a:xfrm>
            <a:off x="9303798" y="1555251"/>
            <a:ext cx="1757779" cy="369332"/>
          </a:xfrm>
          <a:prstGeom prst="rect">
            <a:avLst/>
          </a:prstGeom>
          <a:noFill/>
        </p:spPr>
        <p:txBody>
          <a:bodyPr wrap="square" rtlCol="0">
            <a:spAutoFit/>
          </a:bodyPr>
          <a:lstStyle/>
          <a:p>
            <a:pPr algn="ctr"/>
            <a:r>
              <a:rPr lang="en-US" altLang="zh-CN" dirty="0"/>
              <a:t>GaAs</a:t>
            </a:r>
          </a:p>
        </p:txBody>
      </p:sp>
      <p:sp>
        <p:nvSpPr>
          <p:cNvPr id="10" name="Rectangle 3">
            <a:extLst>
              <a:ext uri="{FF2B5EF4-FFF2-40B4-BE49-F238E27FC236}">
                <a16:creationId xmlns:a16="http://schemas.microsoft.com/office/drawing/2014/main" id="{6E700650-A85F-4B4F-89D0-9E70B83459A9}"/>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60">
            <a:extLst>
              <a:ext uri="{FF2B5EF4-FFF2-40B4-BE49-F238E27FC236}">
                <a16:creationId xmlns:a16="http://schemas.microsoft.com/office/drawing/2014/main" id="{8CC06777-E024-4441-9C6B-C50EFCD96788}"/>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Background Knowledge</a:t>
            </a:r>
          </a:p>
        </p:txBody>
      </p:sp>
      <p:pic>
        <p:nvPicPr>
          <p:cNvPr id="14" name="Picture 2" descr="Materials Science logo with photo of Wenhao Sun">
            <a:extLst>
              <a:ext uri="{FF2B5EF4-FFF2-40B4-BE49-F238E27FC236}">
                <a16:creationId xmlns:a16="http://schemas.microsoft.com/office/drawing/2014/main" id="{B0232225-F7DE-4E0E-B2A6-5377968A6A2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9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AA9C4E-4DDB-4F81-9607-76B89B9D06DC}"/>
                  </a:ext>
                </a:extLst>
              </p:cNvPr>
              <p:cNvSpPr>
                <a:spLocks noGrp="1"/>
              </p:cNvSpPr>
              <p:nvPr>
                <p:ph idx="1"/>
              </p:nvPr>
            </p:nvSpPr>
            <p:spPr>
              <a:xfrm>
                <a:off x="838200" y="1413164"/>
                <a:ext cx="10515600" cy="4763799"/>
              </a:xfrm>
            </p:spPr>
            <p:txBody>
              <a:bodyPr/>
              <a:lstStyle/>
              <a:p>
                <a:r>
                  <a:rPr lang="en-US" altLang="zh-CN" dirty="0"/>
                  <a:t>Extracting numerical features from Wannier90 tight binding model and combing those features with machine learning for application.</a:t>
                </a:r>
              </a:p>
              <a:p>
                <a:endParaRPr lang="en-US" altLang="zh-CN" dirty="0"/>
              </a:p>
              <a:p>
                <a:r>
                  <a:rPr lang="en-US" altLang="zh-CN" dirty="0"/>
                  <a:t>Utilizing the workflow in other systems like </a:t>
                </a:r>
                <a14:m>
                  <m:oMath xmlns:m="http://schemas.openxmlformats.org/officeDocument/2006/math">
                    <m:r>
                      <a:rPr lang="en-US" altLang="zh-CN" i="1" smtClean="0">
                        <a:effectLst/>
                        <a:latin typeface="Cambria Math" panose="02040503050406030204" pitchFamily="18" charset="0"/>
                        <a:ea typeface="等线" panose="02010600030101010101" pitchFamily="2" charset="-122"/>
                        <a:cs typeface="Times New Roman" panose="02020603050405020304" pitchFamily="18" charset="0"/>
                      </a:rPr>
                      <m:t>𝐺𝑒</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𝑂</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dirty="0"/>
                  <a:t> or some topological insulators for the construction of efficient Hamiltonian.</a:t>
                </a:r>
              </a:p>
              <a:p>
                <a:endParaRPr lang="zh-CN" altLang="en-US" dirty="0"/>
              </a:p>
            </p:txBody>
          </p:sp>
        </mc:Choice>
        <mc:Fallback xmlns="">
          <p:sp>
            <p:nvSpPr>
              <p:cNvPr id="3" name="内容占位符 2">
                <a:extLst>
                  <a:ext uri="{FF2B5EF4-FFF2-40B4-BE49-F238E27FC236}">
                    <a16:creationId xmlns:a16="http://schemas.microsoft.com/office/drawing/2014/main" id="{5CAA9C4E-4DDB-4F81-9607-76B89B9D06DC}"/>
                  </a:ext>
                </a:extLst>
              </p:cNvPr>
              <p:cNvSpPr>
                <a:spLocks noGrp="1" noRot="1" noChangeAspect="1" noMove="1" noResize="1" noEditPoints="1" noAdjustHandles="1" noChangeArrowheads="1" noChangeShapeType="1" noTextEdit="1"/>
              </p:cNvSpPr>
              <p:nvPr>
                <p:ph idx="1"/>
              </p:nvPr>
            </p:nvSpPr>
            <p:spPr>
              <a:xfrm>
                <a:off x="838200" y="1413164"/>
                <a:ext cx="10515600" cy="4763799"/>
              </a:xfrm>
              <a:blipFill>
                <a:blip r:embed="rId2"/>
                <a:stretch>
                  <a:fillRect l="-1043" t="-2433" r="-2087"/>
                </a:stretch>
              </a:blipFill>
            </p:spPr>
            <p:txBody>
              <a:bodyPr/>
              <a:lstStyle/>
              <a:p>
                <a:r>
                  <a:rPr lang="zh-CN" altLang="en-US">
                    <a:noFill/>
                  </a:rPr>
                  <a:t> </a:t>
                </a:r>
              </a:p>
            </p:txBody>
          </p:sp>
        </mc:Fallback>
      </mc:AlternateContent>
      <p:sp>
        <p:nvSpPr>
          <p:cNvPr id="5" name="Rectangle 22">
            <a:extLst>
              <a:ext uri="{FF2B5EF4-FFF2-40B4-BE49-F238E27FC236}">
                <a16:creationId xmlns:a16="http://schemas.microsoft.com/office/drawing/2014/main" id="{F9FD2C08-A34A-4F7F-AECB-E84B757E1FB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Materials Science logo with photo of Wenhao Sun">
            <a:extLst>
              <a:ext uri="{FF2B5EF4-FFF2-40B4-BE49-F238E27FC236}">
                <a16:creationId xmlns:a16="http://schemas.microsoft.com/office/drawing/2014/main" id="{1B71009E-F37F-4F38-BF0D-8E1C80B1D1E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0">
            <a:extLst>
              <a:ext uri="{FF2B5EF4-FFF2-40B4-BE49-F238E27FC236}">
                <a16:creationId xmlns:a16="http://schemas.microsoft.com/office/drawing/2014/main" id="{4A74B093-21B1-4ECC-B4B1-D8626C767E09}"/>
              </a:ext>
            </a:extLst>
          </p:cNvPr>
          <p:cNvSpPr txBox="1"/>
          <p:nvPr/>
        </p:nvSpPr>
        <p:spPr>
          <a:xfrm>
            <a:off x="106531" y="88763"/>
            <a:ext cx="2370339"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Future work</a:t>
            </a:r>
          </a:p>
        </p:txBody>
      </p:sp>
    </p:spTree>
    <p:extLst>
      <p:ext uri="{BB962C8B-B14F-4D97-AF65-F5344CB8AC3E}">
        <p14:creationId xmlns:p14="http://schemas.microsoft.com/office/powerpoint/2010/main" val="2688384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2FF6CEA-BA98-4B1C-BA85-4B7B39534AD7}"/>
              </a:ext>
            </a:extLst>
          </p:cNvPr>
          <p:cNvSpPr>
            <a:spLocks noGrp="1"/>
          </p:cNvSpPr>
          <p:nvPr>
            <p:ph type="ctrTitle"/>
          </p:nvPr>
        </p:nvSpPr>
        <p:spPr/>
        <p:txBody>
          <a:bodyPr/>
          <a:lstStyle/>
          <a:p>
            <a:r>
              <a:rPr lang="en-US" altLang="zh-CN" dirty="0"/>
              <a:t>Thanks for watching!</a:t>
            </a:r>
            <a:endParaRPr lang="zh-CN" altLang="en-US" dirty="0"/>
          </a:p>
        </p:txBody>
      </p:sp>
      <p:sp>
        <p:nvSpPr>
          <p:cNvPr id="5" name="Rectangle 22">
            <a:extLst>
              <a:ext uri="{FF2B5EF4-FFF2-40B4-BE49-F238E27FC236}">
                <a16:creationId xmlns:a16="http://schemas.microsoft.com/office/drawing/2014/main" id="{F9FD2C08-A34A-4F7F-AECB-E84B757E1FB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Materials Science logo with photo of Wenhao Sun">
            <a:extLst>
              <a:ext uri="{FF2B5EF4-FFF2-40B4-BE49-F238E27FC236}">
                <a16:creationId xmlns:a16="http://schemas.microsoft.com/office/drawing/2014/main" id="{1B71009E-F37F-4F38-BF0D-8E1C80B1D1E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145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Background Knowledge</a:t>
            </a:r>
          </a:p>
        </p:txBody>
      </p:sp>
      <p:sp>
        <p:nvSpPr>
          <p:cNvPr id="4" name="TextBox 6">
            <a:extLst>
              <a:ext uri="{FF2B5EF4-FFF2-40B4-BE49-F238E27FC236}">
                <a16:creationId xmlns:a16="http://schemas.microsoft.com/office/drawing/2014/main" id="{6A0B66DE-C992-4354-9011-11BB1AE274DA}"/>
              </a:ext>
            </a:extLst>
          </p:cNvPr>
          <p:cNvSpPr txBox="1"/>
          <p:nvPr/>
        </p:nvSpPr>
        <p:spPr>
          <a:xfrm>
            <a:off x="106532" y="822949"/>
            <a:ext cx="6098958" cy="369332"/>
          </a:xfrm>
          <a:prstGeom prst="rect">
            <a:avLst/>
          </a:prstGeom>
          <a:noFill/>
        </p:spPr>
        <p:txBody>
          <a:bodyPr wrap="square" rtlCol="0">
            <a:spAutoFit/>
          </a:bodyPr>
          <a:lstStyle>
            <a:defPPr>
              <a:defRPr lang="zh-CN"/>
            </a:defPPr>
            <a:lvl1pPr>
              <a:defRPr b="1"/>
            </a:lvl1pPr>
          </a:lstStyle>
          <a:p>
            <a:r>
              <a:rPr lang="en-US" dirty="0"/>
              <a:t>What is the band structure? How does it form?</a:t>
            </a:r>
          </a:p>
        </p:txBody>
      </p:sp>
      <p:grpSp>
        <p:nvGrpSpPr>
          <p:cNvPr id="8" name="组合 7"/>
          <p:cNvGrpSpPr/>
          <p:nvPr/>
        </p:nvGrpSpPr>
        <p:grpSpPr>
          <a:xfrm>
            <a:off x="106531" y="1376038"/>
            <a:ext cx="4603831" cy="2257425"/>
            <a:chOff x="106531" y="1376038"/>
            <a:chExt cx="4603831" cy="2257425"/>
          </a:xfrm>
        </p:grpSpPr>
        <p:grpSp>
          <p:nvGrpSpPr>
            <p:cNvPr id="32" name="组合 31"/>
            <p:cNvGrpSpPr/>
            <p:nvPr/>
          </p:nvGrpSpPr>
          <p:grpSpPr>
            <a:xfrm>
              <a:off x="106531" y="1376038"/>
              <a:ext cx="4603831" cy="2257425"/>
              <a:chOff x="470399" y="1376038"/>
              <a:chExt cx="4603831" cy="22574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399" y="1376038"/>
                <a:ext cx="2028825" cy="225742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6965" y="1376038"/>
                <a:ext cx="2137265" cy="2046431"/>
              </a:xfrm>
              <a:prstGeom prst="rect">
                <a:avLst/>
              </a:prstGeom>
            </p:spPr>
          </p:pic>
          <p:sp>
            <p:nvSpPr>
              <p:cNvPr id="7" name="椭圆 6"/>
              <p:cNvSpPr/>
              <p:nvPr/>
            </p:nvSpPr>
            <p:spPr>
              <a:xfrm>
                <a:off x="1162594" y="1854926"/>
                <a:ext cx="378823" cy="3135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73182" y="1379549"/>
                <a:ext cx="378823" cy="3135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曲线连接符 11"/>
              <p:cNvCxnSpPr>
                <a:stCxn id="10" idx="6"/>
              </p:cNvCxnSpPr>
              <p:nvPr/>
            </p:nvCxnSpPr>
            <p:spPr>
              <a:xfrm>
                <a:off x="1352005" y="1536303"/>
                <a:ext cx="1430384" cy="47537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7" idx="6"/>
              </p:cNvCxnSpPr>
              <p:nvPr/>
            </p:nvCxnSpPr>
            <p:spPr>
              <a:xfrm flipV="1">
                <a:off x="1541417" y="1935740"/>
                <a:ext cx="692195" cy="7594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33" name="椭圆 32"/>
            <p:cNvSpPr/>
            <p:nvPr/>
          </p:nvSpPr>
          <p:spPr>
            <a:xfrm>
              <a:off x="444137" y="2926080"/>
              <a:ext cx="570126" cy="5094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106531" y="3825009"/>
            <a:ext cx="5993823" cy="923330"/>
          </a:xfrm>
          <a:prstGeom prst="rect">
            <a:avLst/>
          </a:prstGeom>
          <a:noFill/>
        </p:spPr>
        <p:txBody>
          <a:bodyPr wrap="square" rtlCol="0">
            <a:spAutoFit/>
          </a:bodyPr>
          <a:lstStyle/>
          <a:p>
            <a:r>
              <a:rPr lang="en-US" altLang="zh-CN" dirty="0"/>
              <a:t>get closer </a:t>
            </a:r>
            <a:r>
              <a:rPr lang="en-US" altLang="zh-CN" dirty="0">
                <a:sym typeface="Wingdings" panose="05000000000000000000" pitchFamily="2" charset="2"/>
              </a:rPr>
              <a:t> </a:t>
            </a:r>
            <a:r>
              <a:rPr lang="en-US" altLang="zh-CN" dirty="0"/>
              <a:t>wave functions overlap </a:t>
            </a:r>
            <a:r>
              <a:rPr lang="en-US" altLang="zh-CN" dirty="0">
                <a:sym typeface="Wingdings" panose="05000000000000000000" pitchFamily="2" charset="2"/>
              </a:rPr>
              <a:t> the original degenerate level splits into non-degenerate energy levels  allowed energy range</a:t>
            </a:r>
          </a:p>
        </p:txBody>
      </p:sp>
      <p:cxnSp>
        <p:nvCxnSpPr>
          <p:cNvPr id="13" name="曲线连接符 12"/>
          <p:cNvCxnSpPr>
            <a:stCxn id="33" idx="4"/>
          </p:cNvCxnSpPr>
          <p:nvPr/>
        </p:nvCxnSpPr>
        <p:spPr>
          <a:xfrm rot="5400000">
            <a:off x="551858" y="3612874"/>
            <a:ext cx="35468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6"/>
          <a:stretch>
            <a:fillRect/>
          </a:stretch>
        </p:blipFill>
        <p:spPr>
          <a:xfrm>
            <a:off x="988137" y="4866486"/>
            <a:ext cx="4062945" cy="1846793"/>
          </a:xfrm>
          <a:prstGeom prst="rect">
            <a:avLst/>
          </a:prstGeom>
        </p:spPr>
      </p:pic>
      <p:pic>
        <p:nvPicPr>
          <p:cNvPr id="24" name="图片 23"/>
          <p:cNvPicPr>
            <a:picLocks noChangeAspect="1"/>
          </p:cNvPicPr>
          <p:nvPr/>
        </p:nvPicPr>
        <p:blipFill rotWithShape="1">
          <a:blip r:embed="rId7" cstate="print">
            <a:extLst>
              <a:ext uri="{28A0092B-C50C-407E-A947-70E740481C1C}">
                <a14:useLocalDpi xmlns:a14="http://schemas.microsoft.com/office/drawing/2010/main" val="0"/>
              </a:ext>
            </a:extLst>
          </a:blip>
          <a:srcRect b="13162"/>
          <a:stretch/>
        </p:blipFill>
        <p:spPr>
          <a:xfrm>
            <a:off x="7342113" y="3604945"/>
            <a:ext cx="3548186" cy="1551415"/>
          </a:xfrm>
          <a:prstGeom prst="rect">
            <a:avLst/>
          </a:prstGeom>
        </p:spPr>
      </p:pic>
      <p:grpSp>
        <p:nvGrpSpPr>
          <p:cNvPr id="30" name="组合 29"/>
          <p:cNvGrpSpPr/>
          <p:nvPr/>
        </p:nvGrpSpPr>
        <p:grpSpPr>
          <a:xfrm>
            <a:off x="6434661" y="791376"/>
            <a:ext cx="5757339" cy="2918383"/>
            <a:chOff x="6434661" y="791376"/>
            <a:chExt cx="5757339" cy="2918383"/>
          </a:xfrm>
        </p:grpSpPr>
        <p:sp>
          <p:nvSpPr>
            <p:cNvPr id="18" name="文本框 17"/>
            <p:cNvSpPr txBox="1"/>
            <p:nvPr/>
          </p:nvSpPr>
          <p:spPr>
            <a:xfrm>
              <a:off x="6434661" y="791376"/>
              <a:ext cx="5757339" cy="2862322"/>
            </a:xfrm>
            <a:prstGeom prst="rect">
              <a:avLst/>
            </a:prstGeom>
            <a:noFill/>
          </p:spPr>
          <p:txBody>
            <a:bodyPr wrap="square" rtlCol="0">
              <a:spAutoFit/>
            </a:bodyPr>
            <a:lstStyle/>
            <a:p>
              <a:endParaRPr lang="en-US" altLang="zh-CN" dirty="0"/>
            </a:p>
            <a:p>
              <a:r>
                <a:rPr lang="en-US" altLang="zh-CN" dirty="0"/>
                <a:t>• the periodic structure of the crystal </a:t>
              </a:r>
              <a:r>
                <a:rPr lang="en-US" altLang="zh-CN" dirty="0">
                  <a:sym typeface="Wingdings" panose="05000000000000000000" pitchFamily="2" charset="2"/>
                </a:rPr>
                <a:t> </a:t>
              </a:r>
              <a:r>
                <a:rPr lang="en-US" altLang="zh-CN" dirty="0"/>
                <a:t>periodic </a:t>
              </a:r>
            </a:p>
            <a:p>
              <a:r>
                <a:rPr lang="en-US" altLang="zh-CN" dirty="0"/>
                <a:t>   potential approximation</a:t>
              </a:r>
            </a:p>
            <a:p>
              <a:r>
                <a:rPr lang="en-US" altLang="zh-CN" dirty="0"/>
                <a:t>• the single electron's Schrödinger equation with a </a:t>
              </a:r>
            </a:p>
            <a:p>
              <a:r>
                <a:rPr lang="en-US" altLang="zh-CN" dirty="0"/>
                <a:t>   periodic potential  </a:t>
              </a:r>
            </a:p>
            <a:p>
              <a:r>
                <a:rPr lang="en-US" altLang="zh-CN" dirty="0"/>
                <a:t>• the solution/</a:t>
              </a:r>
              <a:r>
                <a:rPr lang="en-US" altLang="zh-CN" dirty="0" err="1"/>
                <a:t>eigenfunction</a:t>
              </a:r>
              <a:endParaRPr lang="en-US" altLang="zh-CN" dirty="0"/>
            </a:p>
            <a:p>
              <a:r>
                <a:rPr lang="en-US" altLang="zh-CN" dirty="0"/>
                <a:t>   with                                (a space-dependent        </a:t>
              </a:r>
            </a:p>
            <a:p>
              <a:r>
                <a:rPr lang="en-US" altLang="zh-CN" dirty="0"/>
                <a:t>   amplitude factor which shows lattice periodicity) </a:t>
              </a:r>
            </a:p>
            <a:p>
              <a:r>
                <a:rPr lang="en-US" altLang="zh-CN" dirty="0"/>
                <a:t>• the wave vector     : determined by periodic boundary   </a:t>
              </a:r>
            </a:p>
            <a:p>
              <a:r>
                <a:rPr lang="en-US" altLang="zh-CN" dirty="0"/>
                <a:t>   conditions </a:t>
              </a:r>
              <a:r>
                <a:rPr lang="en-US" altLang="zh-CN" dirty="0">
                  <a:sym typeface="Wingdings" panose="05000000000000000000" pitchFamily="2" charset="2"/>
                </a:rPr>
                <a:t> the allowable value </a:t>
              </a:r>
              <a:endParaRPr lang="zh-CN" altLang="en-US" dirty="0"/>
            </a:p>
          </p:txBody>
        </p:sp>
        <p:graphicFrame>
          <p:nvGraphicFramePr>
            <p:cNvPr id="19" name="对象 18"/>
            <p:cNvGraphicFramePr>
              <a:graphicFrameLocks noChangeAspect="1"/>
            </p:cNvGraphicFramePr>
            <p:nvPr/>
          </p:nvGraphicFramePr>
          <p:xfrm>
            <a:off x="9141377" y="1318352"/>
            <a:ext cx="1686920" cy="421730"/>
          </p:xfrm>
          <a:graphic>
            <a:graphicData uri="http://schemas.openxmlformats.org/presentationml/2006/ole">
              <mc:AlternateContent xmlns:mc="http://schemas.openxmlformats.org/markup-compatibility/2006">
                <mc:Choice xmlns:v="urn:schemas-microsoft-com:vml" Requires="v">
                  <p:oleObj spid="_x0000_s1272" name="AxMath" r:id="rId8" imgW="1073520" imgH="267840" progId="Equation.AxMath">
                    <p:embed/>
                  </p:oleObj>
                </mc:Choice>
                <mc:Fallback>
                  <p:oleObj name="AxMath" r:id="rId8" imgW="1073520" imgH="267840" progId="Equation.AxMath">
                    <p:embed/>
                    <p:pic>
                      <p:nvPicPr>
                        <p:cNvPr id="19" name="对象 18"/>
                        <p:cNvPicPr/>
                        <p:nvPr/>
                      </p:nvPicPr>
                      <p:blipFill>
                        <a:blip r:embed="rId9"/>
                        <a:stretch>
                          <a:fillRect/>
                        </a:stretch>
                      </p:blipFill>
                      <p:spPr>
                        <a:xfrm>
                          <a:off x="9141377" y="1318352"/>
                          <a:ext cx="1686920" cy="421730"/>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8498432" y="1905539"/>
            <a:ext cx="2770325" cy="440511"/>
          </p:xfrm>
          <a:graphic>
            <a:graphicData uri="http://schemas.openxmlformats.org/presentationml/2006/ole">
              <mc:AlternateContent xmlns:mc="http://schemas.openxmlformats.org/markup-compatibility/2006">
                <mc:Choice xmlns:v="urn:schemas-microsoft-com:vml" Requires="v">
                  <p:oleObj spid="_x0000_s1273" name="AxMath" r:id="rId10" imgW="2245680" imgH="357840" progId="Equation.AxMath">
                    <p:embed/>
                  </p:oleObj>
                </mc:Choice>
                <mc:Fallback>
                  <p:oleObj name="AxMath" r:id="rId10" imgW="2245680" imgH="357840" progId="Equation.AxMath">
                    <p:embed/>
                    <p:pic>
                      <p:nvPicPr>
                        <p:cNvPr id="20" name="对象 19"/>
                        <p:cNvPicPr/>
                        <p:nvPr/>
                      </p:nvPicPr>
                      <p:blipFill>
                        <a:blip r:embed="rId11"/>
                        <a:stretch>
                          <a:fillRect/>
                        </a:stretch>
                      </p:blipFill>
                      <p:spPr>
                        <a:xfrm>
                          <a:off x="8498432" y="1905539"/>
                          <a:ext cx="2770325" cy="440511"/>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9376492" y="2196144"/>
            <a:ext cx="1715395" cy="368682"/>
          </p:xfrm>
          <a:graphic>
            <a:graphicData uri="http://schemas.openxmlformats.org/presentationml/2006/ole">
              <mc:AlternateContent xmlns:mc="http://schemas.openxmlformats.org/markup-compatibility/2006">
                <mc:Choice xmlns:v="urn:schemas-microsoft-com:vml" Requires="v">
                  <p:oleObj spid="_x0000_s1274" name="AxMath" r:id="rId12" imgW="1064160" imgH="228600" progId="Equation.AxMath">
                    <p:embed/>
                  </p:oleObj>
                </mc:Choice>
                <mc:Fallback>
                  <p:oleObj name="AxMath" r:id="rId12" imgW="1064160" imgH="228600" progId="Equation.AxMath">
                    <p:embed/>
                    <p:pic>
                      <p:nvPicPr>
                        <p:cNvPr id="21" name="对象 20"/>
                        <p:cNvPicPr/>
                        <p:nvPr/>
                      </p:nvPicPr>
                      <p:blipFill>
                        <a:blip r:embed="rId13"/>
                        <a:stretch>
                          <a:fillRect/>
                        </a:stretch>
                      </p:blipFill>
                      <p:spPr>
                        <a:xfrm>
                          <a:off x="9376492" y="2196144"/>
                          <a:ext cx="1715395" cy="368682"/>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291971" y="2427886"/>
            <a:ext cx="1706526" cy="407349"/>
          </p:xfrm>
          <a:graphic>
            <a:graphicData uri="http://schemas.openxmlformats.org/presentationml/2006/ole">
              <mc:AlternateContent xmlns:mc="http://schemas.openxmlformats.org/markup-compatibility/2006">
                <mc:Choice xmlns:v="urn:schemas-microsoft-com:vml" Requires="v">
                  <p:oleObj spid="_x0000_s1275" name="AxMath" r:id="rId14" imgW="1123920" imgH="267840" progId="Equation.AxMath">
                    <p:embed/>
                  </p:oleObj>
                </mc:Choice>
                <mc:Fallback>
                  <p:oleObj name="AxMath" r:id="rId14" imgW="1123920" imgH="267840" progId="Equation.AxMath">
                    <p:embed/>
                    <p:pic>
                      <p:nvPicPr>
                        <p:cNvPr id="22" name="对象 21"/>
                        <p:cNvPicPr/>
                        <p:nvPr/>
                      </p:nvPicPr>
                      <p:blipFill>
                        <a:blip r:embed="rId15"/>
                        <a:stretch>
                          <a:fillRect/>
                        </a:stretch>
                      </p:blipFill>
                      <p:spPr>
                        <a:xfrm>
                          <a:off x="7291971" y="2427886"/>
                          <a:ext cx="1706526" cy="407349"/>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8304823" y="2992980"/>
            <a:ext cx="169635" cy="371078"/>
          </p:xfrm>
          <a:graphic>
            <a:graphicData uri="http://schemas.openxmlformats.org/presentationml/2006/ole">
              <mc:AlternateContent xmlns:mc="http://schemas.openxmlformats.org/markup-compatibility/2006">
                <mc:Choice xmlns:v="urn:schemas-microsoft-com:vml" Requires="v">
                  <p:oleObj spid="_x0000_s1276" name="AxMath" r:id="rId16" imgW="101160" imgH="222120" progId="Equation.AxMath">
                    <p:embed/>
                  </p:oleObj>
                </mc:Choice>
                <mc:Fallback>
                  <p:oleObj name="AxMath" r:id="rId16" imgW="101160" imgH="222120" progId="Equation.AxMath">
                    <p:embed/>
                    <p:pic>
                      <p:nvPicPr>
                        <p:cNvPr id="23" name="对象 22"/>
                        <p:cNvPicPr/>
                        <p:nvPr/>
                      </p:nvPicPr>
                      <p:blipFill>
                        <a:blip r:embed="rId17"/>
                        <a:stretch>
                          <a:fillRect/>
                        </a:stretch>
                      </p:blipFill>
                      <p:spPr>
                        <a:xfrm>
                          <a:off x="8304823" y="2992980"/>
                          <a:ext cx="169635" cy="371078"/>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10026475" y="3264071"/>
            <a:ext cx="1849300" cy="445688"/>
          </p:xfrm>
          <a:graphic>
            <a:graphicData uri="http://schemas.openxmlformats.org/presentationml/2006/ole">
              <mc:AlternateContent xmlns:mc="http://schemas.openxmlformats.org/markup-compatibility/2006">
                <mc:Choice xmlns:v="urn:schemas-microsoft-com:vml" Requires="v">
                  <p:oleObj spid="_x0000_s1277" name="AxMath" r:id="rId18" imgW="1455120" imgH="350280" progId="Equation.AxMath">
                    <p:embed/>
                  </p:oleObj>
                </mc:Choice>
                <mc:Fallback>
                  <p:oleObj name="AxMath" r:id="rId18" imgW="1455120" imgH="350280" progId="Equation.AxMath">
                    <p:embed/>
                    <p:pic>
                      <p:nvPicPr>
                        <p:cNvPr id="25" name="对象 24"/>
                        <p:cNvPicPr/>
                        <p:nvPr/>
                      </p:nvPicPr>
                      <p:blipFill>
                        <a:blip r:embed="rId19"/>
                        <a:stretch>
                          <a:fillRect/>
                        </a:stretch>
                      </p:blipFill>
                      <p:spPr>
                        <a:xfrm>
                          <a:off x="10026475" y="3264071"/>
                          <a:ext cx="1849300" cy="445688"/>
                        </a:xfrm>
                        <a:prstGeom prst="rect">
                          <a:avLst/>
                        </a:prstGeom>
                      </p:spPr>
                    </p:pic>
                  </p:oleObj>
                </mc:Fallback>
              </mc:AlternateContent>
            </a:graphicData>
          </a:graphic>
        </p:graphicFrame>
      </p:grpSp>
      <p:sp>
        <p:nvSpPr>
          <p:cNvPr id="27" name="文本框 26"/>
          <p:cNvSpPr txBox="1"/>
          <p:nvPr/>
        </p:nvSpPr>
        <p:spPr>
          <a:xfrm>
            <a:off x="6434661" y="5097191"/>
            <a:ext cx="5917475" cy="369332"/>
          </a:xfrm>
          <a:prstGeom prst="rect">
            <a:avLst/>
          </a:prstGeom>
          <a:noFill/>
        </p:spPr>
        <p:txBody>
          <a:bodyPr wrap="square" rtlCol="0">
            <a:spAutoFit/>
          </a:bodyPr>
          <a:lstStyle/>
          <a:p>
            <a:r>
              <a:rPr lang="en-US" altLang="zh-CN" dirty="0"/>
              <a:t>expand into a two-dimensional graph with k on the x axis</a:t>
            </a:r>
            <a:endParaRPr lang="zh-CN" altLang="en-US" dirty="0"/>
          </a:p>
        </p:txBody>
      </p:sp>
      <p:sp>
        <p:nvSpPr>
          <p:cNvPr id="28" name="下箭头 27"/>
          <p:cNvSpPr/>
          <p:nvPr/>
        </p:nvSpPr>
        <p:spPr>
          <a:xfrm>
            <a:off x="8781176" y="5474874"/>
            <a:ext cx="217321" cy="4837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434661" y="5926070"/>
            <a:ext cx="5609293" cy="646331"/>
          </a:xfrm>
          <a:prstGeom prst="rect">
            <a:avLst/>
          </a:prstGeom>
          <a:noFill/>
        </p:spPr>
        <p:txBody>
          <a:bodyPr wrap="square" rtlCol="0">
            <a:spAutoFit/>
          </a:bodyPr>
          <a:lstStyle/>
          <a:p>
            <a:r>
              <a:rPr lang="en-US" altLang="zh-CN" dirty="0">
                <a:solidFill>
                  <a:srgbClr val="FF0000"/>
                </a:solidFill>
              </a:rPr>
              <a:t>The band structure is the display of energy level in k-space (reciprocal space).</a:t>
            </a:r>
            <a:endParaRPr lang="zh-CN" altLang="en-US" dirty="0">
              <a:solidFill>
                <a:srgbClr val="FF0000"/>
              </a:solidFill>
            </a:endParaRPr>
          </a:p>
        </p:txBody>
      </p:sp>
      <p:sp>
        <p:nvSpPr>
          <p:cNvPr id="31" name="文本框 30"/>
          <p:cNvSpPr txBox="1"/>
          <p:nvPr/>
        </p:nvSpPr>
        <p:spPr>
          <a:xfrm>
            <a:off x="6606001" y="752895"/>
            <a:ext cx="5003256" cy="646331"/>
          </a:xfrm>
          <a:prstGeom prst="rect">
            <a:avLst/>
          </a:prstGeom>
          <a:noFill/>
        </p:spPr>
        <p:txBody>
          <a:bodyPr wrap="square" rtlCol="0">
            <a:spAutoFit/>
          </a:bodyPr>
          <a:lstStyle/>
          <a:p>
            <a:r>
              <a:rPr lang="en-US" altLang="zh-CN" dirty="0">
                <a:solidFill>
                  <a:schemeClr val="accent1"/>
                </a:solidFill>
              </a:rPr>
              <a:t>Quantitatively: Bloch theorem</a:t>
            </a:r>
          </a:p>
          <a:p>
            <a:endParaRPr lang="zh-CN" altLang="en-US" b="1" dirty="0"/>
          </a:p>
        </p:txBody>
      </p:sp>
      <p:pic>
        <p:nvPicPr>
          <p:cNvPr id="35"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026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Background Knowledge</a:t>
            </a:r>
          </a:p>
        </p:txBody>
      </p:sp>
      <p:sp>
        <p:nvSpPr>
          <p:cNvPr id="4" name="文本框 3"/>
          <p:cNvSpPr txBox="1"/>
          <p:nvPr/>
        </p:nvSpPr>
        <p:spPr>
          <a:xfrm>
            <a:off x="132568" y="730930"/>
            <a:ext cx="4822166" cy="646331"/>
          </a:xfrm>
          <a:prstGeom prst="rect">
            <a:avLst/>
          </a:prstGeom>
          <a:noFill/>
        </p:spPr>
        <p:txBody>
          <a:bodyPr wrap="square" rtlCol="0">
            <a:spAutoFit/>
          </a:bodyPr>
          <a:lstStyle/>
          <a:p>
            <a:r>
              <a:rPr lang="en-US" altLang="zh-CN" b="1" dirty="0"/>
              <a:t>real space lattice VS reciprocal space lattice </a:t>
            </a:r>
          </a:p>
          <a:p>
            <a:r>
              <a:rPr lang="en-US" altLang="zh-CN" b="1" dirty="0"/>
              <a:t>(Brillouin zone, the primitive cell in k space) </a:t>
            </a:r>
            <a:endParaRPr lang="zh-CN" altLang="en-US" b="1" dirty="0"/>
          </a:p>
        </p:txBody>
      </p:sp>
      <p:pic>
        <p:nvPicPr>
          <p:cNvPr id="5" name="图片 4"/>
          <p:cNvPicPr>
            <a:picLocks noChangeAspect="1"/>
          </p:cNvPicPr>
          <p:nvPr/>
        </p:nvPicPr>
        <p:blipFill rotWithShape="1">
          <a:blip r:embed="rId3"/>
          <a:srcRect l="9205" r="11403"/>
          <a:stretch/>
        </p:blipFill>
        <p:spPr>
          <a:xfrm>
            <a:off x="1033874" y="3255233"/>
            <a:ext cx="1893823" cy="1869758"/>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30478" t="-700" r="28212" b="700"/>
          <a:stretch/>
        </p:blipFill>
        <p:spPr>
          <a:xfrm>
            <a:off x="1033874" y="1437868"/>
            <a:ext cx="1972606" cy="1751046"/>
          </a:xfrm>
          <a:prstGeom prst="rect">
            <a:avLst/>
          </a:prstGeom>
        </p:spPr>
      </p:pic>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6480" y="3794362"/>
            <a:ext cx="1085347" cy="721834"/>
          </a:xfrm>
          <a:prstGeom prst="rect">
            <a:avLst/>
          </a:prstGeom>
        </p:spPr>
      </p:pic>
      <p:sp>
        <p:nvSpPr>
          <p:cNvPr id="10" name="AutoShape 2" descr="data:image/png;base64,iVBORw0KGgoAAAANSUhEUgAAArsAAAINCAYAAAA+8LfqAAAAOXRFWHRTb2Z0d2FyZQBNYXRwbG90bGliIHZlcnNpb24zLjMuMSwgaHR0cHM6Ly9tYXRwbG90bGliLm9yZy/d3fzzAAAACXBIWXMAAAsTAAALEwEAmpwYAAEAAElEQVR4nOydd3gU5fb4P7N9s+mdhN47UhWliooIKopir9iuvVz1q9dyvfZ7xX69iihFBRRRBAFRlN5DS2iBEAIhIT272STbZ35/LAkJaVtmkw2/fJ5nH2Wz877nzPvOzJnznvccQZIkiTbaaKONNtpoo4022jgPUbS0AG200UYbbbTRRhtttBEo2ozdNtpoo4022mijjTbOW9qM3TbaaKONNtpoo402zlvajN022mijjTbaaKONNs5b2ozdNtpoo4022mijjTbOW9qM3TbaaKONNtpoo402zltULS1AayUiIoIePXoEpO2iLJHyYhGlGjoMDJ4hMpvNhIWFNUtfJbkSxaclohIEtBHlhOjDOL5PBAG6XaBAkOE17Vx97NkVOAosaJIMqNvpPW7n9F4r4a4KUCswDIzy6Bix3IEjzwKAy2Q/+we1AgQBdYIedawWFILHcniLnOPpzDXjOl2OMiEUVfvmmSP1IZdO1gqJnMMiGp1Ah37+TTY5ZKowSeRmSOgN0L63otE2rUVOyk44UBsURPXW+tSfzSxReMSBJkQgvo/aH9FlnWf5x0XKSyTiOioIj/P92gjUvSwrK4uioiLZ222MsLAwEhMTq/+dUX4cwRpNt9gIn9pT2myEZmdTmZCAw8dzZLfb0Wg0Ph0rJ5Ik4XA4UCqVREdHt7Q4tWjO56mnBJtM3srT2PUXPJaUnzidTt577z2++uorTp48SVxcHDfeeCMffPBBo8eZTCaefPJJli5diiiKTJkyhY8//piYmJhGj0tOTiYlJUVOFap5vmcpBcUigyerefzn8ID04Qu7du1i6NChzdLXjt+czHnTRUQHJTc+s4+yjEHMetRGt8EK3vjdc0O0Mc7V59DlqzGtyaXX5xOIurqjx+18eX8Fytk7iA8TGfneIGLGxXp8rKPYgnW/EdtxM5V7iylZkYMtwwzZEHFBBzq+M5yQvr49tJpCzvHMmbyIytPHSPz4OsKm95WlTV+QS6el/7HxzXM2Lr9TzUNf+Dff5JDJUi5xU1Ql0e0EPvxNx7ETexps84cLj5J/wsJln7anz92+PeAtJpF/RuagdMK/trRHpfHdsJRznj3Y0UxRicQHKw107KcMCplqMmzYMNnbbIrY2Nhaz7lp2+9ETL2BD+6/yqf2FDYbk268kaOXXsqRW2/1qY3CwkLi4uJ8OlZuSktLsVgs3H777YSEhLS0ONU05/PUU4JNJm/laez6O2/CGO655x4+/vhj/v73v/P777/zzjvvoNc3/ZC66aabWLduHbNnz2bu3Lns3LmTqVOnNnlcIC+a4iwRgCFTW/7NuCbNeRH0HKFk3VYlyxZD965DWLUYjhapGXajfOfkXH0q00oB0A/wzDtbxYgbNOQTjaLEQvZX2V4dq47REza2HbF396TjhyMZdPh6evx0KfohMZi2GTl49TpclU6v2vQUucZTkiRsKXkA6Ia1k6VNX5FLp9OZIr0uUdJvXG1/gCRKFM3cxcnrlmHPq0C0Nj02csikDxXoP01LWoaaDcsbbrNwr4X8HRY0EQq6T4/0vb8IBbE9VLjskH/A4XM7IN+Y5B13EdtFQe9RStr3qf3osu4v4vRT6yj+aDeO3IpmkykYUKtre94FBJyiiCj61p6o1VKZmEjkkSM+yxQshi5AaGgoACtWrCAzMxPR1xMjM8E4B4NNJjnlOS+M3d9++41FixaxZs0aHnzwQcaOHcvtt9/OW2+91ehxW7duZfXq1cybN49p06Zx3XXX8e2337Jp0ybWrFnT6LF5eXlyqlBN7iEnrjPPFjkNOzl4++23m62vyGiB4WMFnE54csYKNq2QkBAYOUm+KVtTH0ehFUe+BUWoCm3HUK/a6TdehWNwEgCnF5/GYfTdOBCUCqKv60T/rZNRJ+qxZpZz8tVUn9trDLnG03nKjKugAkW0HlWXSFna9BU5dHK5JDYsdLF/s0Svi896DyVJIv9fOyj+YDfGpVkc6raA4i8PNYtMAMMmuOf+Hz+IDbaZ+r9iAHrfEYU6xL9rJWmI24jK2W1v4peNI5f+B9aLpG2QCIlRoKgR3lO5M5+iT1Ip/nAPOS+ncKjvIpxGW7PIFAxUVNQ27g1CJITmceKE78vROWPHEr9rF8l//eXT8Xv27PG5b7lRq9WYzWZMJhNr1qxh7ty5rF27lpKSkhaVKxjnYLDJJKc854Wx+/XXX3PppZfSt693y6erVq0iISGBMWPGVH83YsQIunTpwqpVqxo9NiEhwSdZm2LLN+6bdEikgM7Ph5XcPP30083a3+XXuR9oxmMTsVlh0CUCCe3li2GtqU/lfrdXN6R/FIKXcbIqjUDkBWGcIhLJJpK7MMdv2RQaJT2+uggUAjnvH8a8s9jvNs9FrvG0peQCbq+uIAQuxtgT5NApa59IhQkSugjEdzp7DVp2F5L/2k4cRifRjw5ErHSS9/buJr27cp3n8dcJKJWw9Q+J6dfVbbMww8mfCyF2YhT9/+Z/fGL7oe6X7Zxd/hm7cumfts4FQP9xtcMXij5NpXjWAfSjktF0j8RlslP4UeMviM19Lwsk564ydg5tBzHppKZ6Hk51Lkdvvpni/v0Z+N//EpaV5fXxAwcO9LnvQNC9e3cSEhKIiopCpVJx9OhRfvzxRxYsWMDu3buxWq3NLlMwzsFgk0lOec6LmN3t27dzzTXX8OijjzJ//nycTidXXnkln376KUlJSQ0ed/jwYXr37l3n+z59+nD48OFG+7TZ6noOYmNj6dy5s9fy1+GM574Fwr+CjvChkA3sV2Xx3rP5sradlZVFr169gLMhDCFehjBUMfpmFd/MaUd7jGR/lU2nv3X2W76w4TEkP9WbnJmHODpjGxekXIlC43uc4rnU1N8fKveVoBzSAd1lXWWQyj/k0Gn/+jNG1dja57pkjtuLGzWjH0kfjqZ8UyGWvUUUf3mIuMcGBFQmgKhYgXteUTLnK/j7g1YW/6lBpXK/XEiSxM9PGLGYBaREAzF9/Y9rT642dv0LY5BL//rGxWW2Y/rxGCDQfs4V2HMqyRj3C4UfpBL3xEBUkfVv0JNLpmDA5XLV+nfXiHbsjt7Ovj/CufZa39qUlEp2P/cco594gqHvvMOGjz5C1Hq+2dFsNhMZGelb5wGgSh69Xo9er8flcmGxWKisrCQlJYVdu3YRHx/PhAkTqsMeAk0wzsFgk0lOeYLLdegjeXl5zJ07l71797Jo0SLmzJnDrl27uO6665AkqcHjSktL670go6KiKC0trfP9rFmzGDZsGMOGDSM3N5d169YB8Mknn1BcXEznzp1JSUlp+wTgo9d2JrPoW7KysjCbzcycOROALVu2sHr16urxyc3Npbi4mE8++QSAdevW1Rmn3NxcZs2axe7du1m9ejVbtmzBcsbYVXTXk5WVxdy5cwFYvnw5u3btAtxLKjabjfT0dBYuXAjAkiVLSEtLY+ClSk7pDdhQUbbLxE8zfwJg4cKFpKenY7PZqpdkdu3axfLlywGYO3duozqt6ZyCqpOOyjQjP9z8VZM6AdU6AcycOROz2VyvTrt3725UJ4DXXnsNgLS0NJYsWVKvTpVbTmPZXcTe0kyPdPJ2nJpbp5++dL/ohnbOrh6neV/OoeRb9/e/KlMQBAHjTe6HYvF3R5n1v4Z12r17t1861Zx7fS45TkmJneyTdkb3L2bFsnQAXr5tLodW2lCHigijN8oy9/7YtwCA3H12Pv7wU5/HadOmTV5fT+eO07z/raAgS0IdYseuzajWybg4A7HSibWvFm33SJYc/x3VyGicJjvf3/95g3Nv27Ztss+95qTms6i0tJTcXPfqyv79+4kUIkHp5FiuGYDs7Gzy892OgtTUVOx2O2azmfR099w5ceIEhYWFgDv8wOVyYTQaOVBcTPoddxCak4N48CBAtZ4lJSVkZrqv94yMDIxGIy6Xqzp8ITc3lxMnTgCQnp6O2WzGbreTmur2uOfn55Od7d7fcOjQISoqKrBarezfv7/6+Jo6Wa1WKioqOHTokE86FRYWYjQaycjIqP673W4nLi6OwsJC9Ho9+fn5/Pzzz4D/144n97ht27b5fT/w575dn06bNm1qkft2QzqtWLHCa50aQpAaswZbCRqNBo1Gw4kTJ6qzKGzYsIGxY8eyZs0aJkyYUO9xl19+OaGhodUTvIrbbruNrKwsNm/e3GCfw4YNq5ONob7v2pCHwRcMY8/ewJ3b/SN/pXxbIX3+upKI8b5tsvr8ERtlnx2gP7l0eqwz/T7uL4tsJatzOfbiAURRYPiOS1Gog+cdVZIk0mM+w1Vqo+fJ+1F3CJ60Nb7gckncHltBhRG+PB5CQmf3uTYuzuDE9N/QXRBLrz03A27dD175J6Vri+i3fAxRExteRZKTrGMSN14G2VmQEOqiV7yThOIyVCYHUz+MYOwT8nmm3u2WS0mmiyf3JdBuYMvtIfhznoOP7rYx4holL/1y1mudMXoJFZtO0+HrS4m+xx3GVrryJEcf2oVCr2JY+tXNKmdLPAN69uzJ+++/X/3v1YWr+fTkp8R/m85XH/i+yQygy9Kl9PvqK1YvWOBzGrLWgM1mo7i4mCuvvJKOHT3PxNNGcNHY9Rc8T00/iIqKYsCAAbXShY0aNQqNRsPBM2+kDR1nNBrrfG80GptcgqnP89tG4FAGIOCm6u1QEqVaMbu+MuYWFYdxG8q53+bgsrqaOMIzoicm4bRIlO81Ubq2UJY24az+/uDIKsNVakMZH4KqffMs/zWGvzplpYpUGCG+s1Bt6AKUby9AGaUl+p4+1d8JgoBheBySQ6R4WcNx2nKc55p07ibw+D+Xc/M9MPl6OJ0pkakIZfqsSEY9YpC1r6pQhlN+xO3Kof/+M/G6A2rE61qzyxFtIoowNRE3dq/+PvKK9rgqXFiOmKlMLwuYTMHCufGmijNJyEXJ/6wDIfn5OAwGHF4u7Vd5fYOFpuSpCgUJD2++VJ/BOAeDTSY55TkvjN0+ffrU+70kSSgUDavYu3fvemNzG4rlrYlOp/NOyDaCjp49ewJgO1GOWO50F3KI831ce1+sgPbhFBKKvdRB3q/yGaYJN7YHoGDxKdnarNLfHywp7qVE/dD4Ft+cBv7rVJ9RJTpETn2RRVmphrBrasclx1zrHpfiZTkNhkzJcZ7P5YIhXfjwa4EXP1aw4IiWuWl6Rt5vQKmSdww6jtcTMtBAxl7f25BD//o2p5l+y6VopwX1ZT1Rhp71OgsqBdGT3V724l/qv14CMSYthUpV2xOgVrizaIiqplOwNYW6vBxJEFBaLF4dF0zxutC0PFXX7qpVqzhy5EizpCcLxjkYbDLJKc95YexOmTKF1NTUWpUzNmzYgMPhYNCgQQ0eN2nSJPLy8ti0aVP1dykpKWRmZjJp0qRG+/Qkh28bwc2AAe5NRZb9/m1Oq0KhEBh9s4q9dKI4JJ6D/5Mvg0L8jckAFP6ci+iQ50Zcpb8/WM7k19UPC0x2Em/xV6fMVJF+Y5VcMPGsUVWxuxix3ImuZwS6zrWXckOHRqNJ0mM/VUn57vpXe+Q4zw21GRqhoEMPBXHJgXnRiO+tJjtVJGOz77me/dU/77iLsDiBC65Q0nng2UeWaZ37RStiQt2wo6qXkJIGjN1AjElLca6x20HXAQApfr/fbWdNmYK6ooJeCxZ4dVywVStrSp6QkBAiIiKorKxk3bp1fPPNN+zZswenMzA5ziE452CwySSnPOeFsfvAAw8QExPD1VdfzfLly1mwYAF33HEHl112GaNGjar+Xffu3ZkxY0b1v0eOHMnEiRO58847+emnn1i6dCm33XYbo0aN4rLLLmu0z6rg+WZF0CMJMYhCe1xCT5zCIOzCSCzCpZQLUzAJN1Ii3EWB8DdyhKfJEl7iiPAm+4UP2CV8zhZhPn8JP7JCWMEPwlrmCNv4WEjldeEoTwk53CaUMEqwEipIhAr48WkdYeBVAe/VxST6R/rd5uibVWQTjVjpIu8vE2VHvfOINIShXzghvUJxFNspXSePx7hKf3+wnvHs6oYlNvHL5sEfnZwOiU1LXOxbL9L3krPGbtn6M0bV2LoGvaAQiL7G/SLSkBdRjvPcHG3WR+dhKgQBTu1z4rD6dl37K+veP0XSd0poDAJK5dnsE1XjEl7PuERNbIegVVC2tQh7ft1rsLnOX3NQXl5e698ddR0RRDVi/F6/2zb26sWJK6+ky/LlhB875vFxzb1hrymakkcQBAwGA/Hx8URFRSGKIjt37mT+/Pls3rw5IKnJgnEOBptMcspzXhi74eHh/PXXX0RFRXHzzTfzyCOPMGHCBH744Ydav3M6nXXStCxatIixY8dy7733cueddzJ06NA6G9bqo7GUZoFDaMaPv3IGP6+++irgf9qxmnQboiCuh4psIgHImC1PujRBEIiXOZShSn9fkSQJy64CIHg8u/7olL5DxGKG9r0E4jrU9SCGj6tfx6a8iP6e5+Zqsz50YQqS+ilxOeHkHt+8XP7KuneN+559wWU14nWPmbHnVKKK1RLSN7LOMcpQNZETEkGCkl/rOiaa6/w1B+emylIr1OjKemOPk8fgTL/zTuzh4Qz5z38IPXnSo2NaayUuQRDQ6/XExsYSExODUqnkwIEDfPPNNyxcuJA1a9Zw6NAhysrKGs305AnBOAeDTSY55TkvjF1we21XrlxJRUUFpaWlzJ07l6io2sZLzZQXVURGRjJnzhyMRiNlZWUsWLCA2Nimk3FbvIxhaiP4qEppYhe06IYnoO/v/9KbIAhc/qAaW393ucyMOQW47PKEHVQZu4U/5yI6/W+zSn9fsR8zIppsqBINqJNafnMa+KdTlVE1+PIaVdOcImUbqzyI9XuvI8cnEDIuGZs+lMqTlbLK1BCBaLMhuoxwL5NnbvfN2PVHVlGU2Ptn3XEpW3fWq9tQEZiYaR3Rjm5P0XazrDIFG/UttceYLsESt5VyZ3k9R3iHIzSU3c89h7q8nNFPPUXHVaugCUOvpauTnYu38giCgFarJSYmhri4OEJCQrDZbBw/fpyNGzeyaNEivv76a5YsWcLGjRs5fvy4197fYJyDwSaTnPKcN8ZucyPHssa+ffu45JJL6NSpE08//TQTJkzgjjvuqDdDxPnAjh07uPfee3njjTd45513+Pvf/86tt97aYi8OR44cQXJJHPnJyrGdWnS9I2Vp98JrVOzYH4JJ0GErdHLqF3lu/KEDwgnpGYqjyI5xfVHTBzTBkSP+pSU6G8IQHF5d8E+nPX/U9SCW7y5xx+t2D0ObHFLvcQqtEsL1GLebKPmrbpy2v+e5PgLRZkN0udC94en4Dt+MXX9kPb5PpKwI4joKJHU/a9Sa1rljxesLLakickIixRtNnP7hdJ2Xw+Y8f4GmPmO3p/MyUDrZWrpdlj6KBwxgwyefUNK3LwM/+4yhb7+N2lz3JaKKYHuG+SOPWq0mIiKC2NhYEhMTiYuLIyIiAq1Wi8lk4tChQ/zxxx/Mnz+fefPmsWzZMnbu3Mnp06cbjfkNxjkYbDLJKc95UUGtJTjXa+wLgwYNYsKECaSmpvL+++9TUVFB3759efjhh1ng5YaAYGf16tU8/fTTbNiwoTpFnMvl4sYbb6S4uJj27ds3u0zTpk2jIsuCaBPRJWpQh8tzOST3UNDvEiXpm2MZwSmOzMqn042+l+6sQhAE4m9IJuutdAoWnyJ6Qrxf7U2bNs2v46szMQSRseurTpVlEoe3iSiUMHBczXhdt1HVUAhDFTGXxVGwLJ/iNYW0v7uDLDI1RiDabIiuF7qvi+Pbfauk5o+se6q87Zcpq7N91IrXHddwrLi+Uwgh3Q1UZlRQtstE5IVn79nNef4CTX2ZgXqG9uAvUwc2FG7j8rj688x7iy0qiu2vvUbXpUvp/c03jHn8cba8+y6W+Lr3oa5dW76aYk3kkkcQBNRqNWq1uvo7URRxOBzY7XYcDgeFhYXk5eVVF9gwGAwMHjyYvn371morGOdgsMkkpzxtnl0fkWuZpmZqNIPBwPDhw6uryJwvWCwW7r77bp577rlauZCVSiVvv/025kY8BIFk4cKFlB9xLzuH9qrfa+crV9yt5DhRiAqBvDUmzMfk2eBQHbf7k/+hDFVVanwlGI1dX3VK2+BCdEGvEQoMEWc9iJUnregHRNW7CaomsZe5X2aK1hTVieXz9zzXRyDabIikfko0IVCYKWIu8n7O+SPr3jXu/mqGMFizKtB0CUffP5KQfpGNHh9TPS61N3U25/kLNPWtMlotaqiIwyrVDavxC4WC3DFjsMTFoTGZUDWwKldVqSxYCKQ8CoUCrVZLaGgoBoMBvV6PUnl2vlaVJT6XYJyDwSaTnPK0Gbs+EhIir3EEYDKZ2L59O1OmTJG97ZZkxYoV5OXl1ZvholevXvTp04fFixfz4IMP8uqrr3Lvvff6HfzvCUOGDMFcZez2lHc8x9yoRNCrOC66vUkZX8mzUS10UARhY+LRDIjFtKv+hPmeMmTIEJ+PlUQJ62735jTd0OAxdn3V6egukY79BAZfUSNeV5LIWZBPUZqLsNGNV9Uz9A5Fm6TDnm+j/EDtlzd/znNDBKLNhlCqBDoNPePd9SGUwVdZbRYJu10iqp3AoEvPjotxSyn5GyuhS3yD8bpVVL2EFK+pHfbTnOcv0JybegwgLQNot4chUfJUcazCkJPDxc89h8ZkYvtrr2Hu1Kne33my76U5CYQ8kiRVlykuLi4mLy+P4uJiysvLMRgM9OnThylTpnDPPfcwbNiwOscH4xwMNpnklKctjMFHtFqtbG2dOnWKOXPmkJaWxj/+8Q/uv/9+2doOBo6dSVlT84bjcrn4+eef+e233xg4cCDz589n9uzZXHDBBSQkJJCXl0e7dr6V7fWUzp07cyg9C4AwmY1dQ4TAJdcrSfsumo7xdk7ucjLQLqLU+Pd+KQgC2gGxHP9vNlF/lhB1YaTPbXXu3NnnY20ZpQg6JarwUNSJ8lbt8gdfdfrjW5HcDIFHvzg7PpVHynGUONC006Hr2HhebUEQiL0slpz5pyhaU0RY/7OVmPw5zw0RiDYbo+uFao5udHJ8u4OBV3lXNthXWfetE9mzDroPFoiMrxGvu9W9qhY5sukNpdHjY0GA0i2lOCucqAwqv2QKRmp6EcG9d+xARRoIEgPDB8rWT0RGBiP++U8Atr71FmXdujX427AgKy0shzySJOFwOHA4HNhsNux2e3XxCb1eT5cuXejatSvt27dHo2n6GgnGORhsMskpT5tn10fy8+Xx1AG0b9+ee+65h/fff5+HHnqozs2rtZOc7M5DmpNztqSqUqnkhhtuYOHChfTu3ZuUlBRMJhOzZ8/G5XJhs9kCLtf7779/1rMrcxgDuEMZCgmloFRL1u+VHFvqnye2ipjRbm9x8Qb/Sla///77Ph9bsbOY8kIF6tHBFZvni06njorkZkiERUOfi2pU6NrmPr+RF0V5VB0uptqLWHvJ3J/z3BAfvPsBDpMDZ3ngkt7XpMuFKsLaKSg45f2Ki6/671jpjte9cHJtn4zxjLEbcVHT+yY00RoihkYg2UVKN50NPQvEmLQU5y6RHzsWgTX5L9SSnp4hMlSgkiQ6L1vGxc8+i0ujYcu77zZq6AKkpqb636+MeCtPlWFbUVGB0WiksLCQ06dPU1RUhMlkwuVy0a5dO0aNGsXtt99ende/a9euHhm6EJxzMNhkklOeNmPXRxITgyOJfmvgiiuuICwsjJ9++qnO39RqNRqNhrvvvpv8/Hzuu+++OnkjAZzlrjrf+csLL7xQHbMrt2cXYNB4BXEdFBxzRACQ+pk8cd4xoyMBKNli9Ctu94UXXvD52IqUQkBA1y+4KiX5otOOle5zOGyisrpoAdQwqjzwIALETIhDGa3BXkmtKnf+nOf6yJqTy+WHJ7Eq8i9Sbk9j5xOZuKyBLW/a9RIVJ0+rWPeDiMvpncHri/6SJFWPy4irzj6mXJVOyveVgQLCh3u2STj6slh0PcMo3XM2vETuMWlJDIbaKyvr1idCr2UMDhtaXTrYVzQmE8P/9S/6f/klRYMHs/GDD6g447xojMGDB/vVr9w0Jk+VYVtZWVnLsC0sLMRkMmG1WjEYDHTv3p2xY8dy8803c/fddzN58mT69u3rc0hjMM7BYJNJTnnajF0fqS/g3BdEUaxT6OJ8Iz4+nvfff5+33nqLgwcP1vl7SUkJ8+bNY9SoUZSWllJZWYnFYqm18aLiWCV2k2+7wRti5+YUKk9YEZQChi7yl39WKgUuu0NJDmFIKoGc9RUUH/B/o5o+SYehewhOs4uyfb7n0fSnylFlijsG0jA8zuc2AoEvOm1f4b7+ahpVcHa53FNjV5ekg4RwTq8tp3TnWS++nNWk8tcUs/veg+QsK0AVpiR3u43DH5/mjwn7sRbKe33UJLqdksTuCqzlcHyPd4a1L/pnp0uczpQIj3FvGqyiLMWI5JIIGxiBKtSzKLyo8QmUHHGR/ePZtHDBVuHLHxyOs+PucsHaw/kQdppLYof71W7s3r2MeewxYvftY/+DD7Lz5ZdxRER4dGxhoTxVHuWipjxVhq3JZKrOnFBYWIjRaMRqtRISEkK3bt0YPXo0N910EzNmzGD69Olceuml9OrVi/DwcI9WepoiGOdgsMkkpzxtxq6P1LzB+MrevXv5888/2b17N3/99ZcMUgUv9913H4sWLeKll17ihRde4KOPPuKll17igQceYOzYsUyZMoWxY8fy9ddf079/f7788sta6V0ErYq0f8lTOayK3D15IIGhqw6Fn7G0DXH5XQp6jlVRGOZ+SKR9Lq93t8iPUAZfS15LTpHK3W5jN2RocBm73upkKZdIWy8iCDD8yrMhDE6zg/L9ZQgqgfChkR63FzfO7W0sXHt2XOQqLS6JErv/cYrwYRGI05xcVXYZ41cPIKS9hsLt5ez6sBhJDNzGzn5j3efnwHrvQid80b8qhGH4lf552wFiRkUiqAWMe8zYjQ6fZQpWquJGAY4fD6csbgMAwyLqboryFG1xMSNefRWHwcCmmTPJmjIFvDDw5HIGyUWVPBaLpdqwtVgs6PV6unbtyqhRo5g+fTozZszgpptuYsKECfTp04eIiAhZDNv6CMY5GGwyySlP2wY1H4nw8A23MS644AI2b94sgzStgyuuuIIrrrii3r8tX768+v+feeaZOn93VrjI+DKfga91RB0qT0zzsKQRbCNN9kwMNWnfU4mkcLG3NIIrMHJoXikXv52Axk8dYsZEcXJOLsUbS+n+VP07opvi6quv9uk462EjYqUTTecw1LF1c3y2JN7qtOdPEYcd+lwkEBF79qFWttMIIoQNiUCp93ys4sZHkfm/HArWltL7H118kqkhTv9upHhHOYZOWq79+koAogYamLR9IAsuPcXGt0zEDjPQ67rAbA7qO1bJn185OLDOxbV/9/w4X/TfvuJMCMPkBrztHsTrVqEKURJ9YTjFm0wUbTCSdE2cbGMSDNTcLB0ebgele79DmNL3eaBwuVCIIplTp2Lu0sXr4zs1kKWhpaiSR6PRoFAoUKlU3HrrrR7H1waCYJyDwSaTnPK0eXZ9pLi4bqWkNgKHKlSJ3ezi+CL5lsfWL9wIyJ927FyufUhJGVrKQ/TYzSLp3xn9bjO2xiY1X9O0nVs621Pc8bpgGBZc6YXAe532rBcZMFbBmOm1DVpfPIhw1rNbvNmEyyb6JFNDHJvvTvXW46FE5n8zr/r7kCQtgx91y7n1rZKApe3rN9btGzm00YnL5Xkf3upvNkpUVkK/0QqGnZMKzrTV7TH3elzG1/a4yzUmwUDNCpRxcVZUCvc5c+F7eJw1KgpJEND5mE8+PT3d574DQZU8SqWSqKgo7HY7f/zxR7OkuGyIYJyDwSaTnPK0Gbs+EmypVc53dAlqtF0MpP6nANGLB21jJOGudBUWgEwMNRk9VUFUPByoPLtRzd+bbEhXPbokLfZiB+ZDFT61MW7cOJ+OqzJ2Q4IsXhe808nplFg938Xu9RJDLq9t7JZnOwgfHUfE6JgGjq4fbZyG8P4GRKtI6Q6T1zI1hPGQhaMLjURfEkm3e+PrtDlwRgQh8UryUqxk/RGYJeS4jgriOwtUlsGJfZ7H7Xqr/9blIge2SaAUCI85622vOG5B0zuCyEvjCenuXbq7amN3XalPMgUzNb2TggBR4e57i1P0PVOHpFZji4xE72PsbVJSks99B4Ka8mi1WsLCwsjJyeHQoUMtJlMwzsFgk0lOedqMXR+pL5F3G4FDE6ECCcqOWDnxszxxr65s90Mh0J5dtUZg8gwlOYTi0ipxKhTkbPFvo5ogCMSM8S8FWc1qdt5QvTltWPAZu97olLpBpKwYOvQU6NLvrFElSRInlxSTs9FC+HDvs02cG7fr63muSdq/TwMCkQMM6OM1ddpU6xWMeNrd75a3Arfq1G+c+77nTdyut/qvX+L2SI6ZVvvxVLqtjNMbKnGEhHgdRxlzUQQKjYBpXzn2EocsYxIsnHsuws+8Bzgk//aVOEJDUfkYeytnHno5OFee0NBQVCpVi1YrDcY5GGwyySlPm7HrIy2z21Rqxo+/csqMAAOeb0fC6FDS3s3DKUOqpeL9RiAwacfO5er7lUiCgjRHLCf2wraPTX63WbVJrXijb8burFmzvD5GtLuo3Os2pkKGBF8Ygzc6bfjJPYdGX6+oZTBUZFiwFznQJmoI6eR9TPK5S+a+nOeaFO+toHBHOTFDQuj/98QG2xz8t0jCu2uoVGg5tcvuV58N0bd6k5rnS+Te6F9ZLrFz9Zlxua62t714qxGA6JHe75dQ6pXu4yQoXF/q95gEE5ZzSvaGnNls65T8y8Hs0mhQ2n2bR4cPH/arb7k5Vx5BENDpdBiNxmbJ6V4fwTgHg00mOeVpc0/6SEJCC5RIlSwIQGD2hspJYCTsNSOOQx/nYzxkZffLpxjxn44+t2UvcaCsUKE0KNElBd4LkdRF4MIrFexZZaCLwsyhJRWUnXIS3t73SzD2jGe3aL07btdbb1d9GwGbwnqgFMnmQtsjAlVkcHlvwHOdRFFi409VHsT6jaqYkb7txI4dG0XExdHYRCUuq+jTea7CaRHZ+nAWxoNW+j6RQHg3t/FdX5vacCXJV0ex4YMKIr+o4MZZ8m++6TdWhQTkHhVxuaRamRIawhv9d6wSsVuh70UCccm12y7Z6n5BjPHB2AVImBKLQ1JStMfCM//yfUyCjXPz7Ibo3Mauxe4kyo80u6JajcLHrEMDB8pXuU0O6pNHp9NRXl7OsWPH6Nu3b7PL5M99IVAEm0xyynNeeHbnzp2LIAh1Pp9//nmjx5lMJu655x6ioqKIiIjgtttu83jjWXm57/lN2/ANhVrBqK+70mFyOAffy+XAB76nJTHXKCYRqNQy53LtQwpsqDCF6JFcsPMz/7y7YX1DUUepsObYqMyyNH3AOWzZssXrY6o3pwVhvC54rtPBbRLFpyGhE/QaWr9R5YsHEUAbo8ZWIZC/wUzhNrNP5xnAZRNZN/0IZYcr6XxDFEPfaF/9t4bavOgBt+Gze4EFq1n+QhPxnQU6j9Zw6KCSw9s9a98b/c+GMNR+AXFWujDtKwcFRA0Pr+/QJokaEUnehgqyl5b4PCbBiP0c76tO7T53lX46LEWNBoWPnl05K4zKQX3yqNVqBEGoVdmzOQnGORhsMskpz3lh7Fbx119/sXXr1urP9ddf3+jvb7rpJtatW8fs2bOZO3cuO3fuZOrUqR71VTO3YRvNR/xFoXS6LprwHlr2/yubXc8dx2nxftdxVeW00J7yF5NoiJGTFSR3E7B2dj+sd88qw2HxfR4JCuFs6eCNRq+PN5vNTf/oHKo3pwVhJgbwXKetK10MHCMw8U5lnZeds8ZupM9yJIx3j3H+WpNP59l83MKfEw9SedKKOkzJ4H8m10q511CbCb3VdB2twV4hsWeh9y9ATSEIAj2Guh8bW5d5Nnc91d9SIVGY6/bqjrm+9qPJmFKG5JSIGBjqcTGJc4m9MAylToExrRJTtvdjEqycu9lVcLk9+pLCv1AWUa32OYzhXAO8palPHkEQUCqVdcJAmgtf7guBJthkklOe88rYHT58OBdddFH1Jz4+vsHfbt26ldWrVzNv3jymTZvGddddx7fffsumTZtYs2ZNk32Fh/vmXWjDf3rOiGfwv9qjClWSOaeAjdPTObXSuwwH5vQznt1e3u3q9gelUmDyg0p27NfgCNdgKRbZv8C/FYKYS2PQXxhL8VHvlxsnTpzo9THBvDkNPNPJ6ZBY9qXI7g0w8uraHkSH2YkprRxBJRA11PeMKwnj3F7h/LUmr86z0+LiwL9P8dcVB3FZXDjLXFzxe2+i+tWOK2+szSrv7vYvfcvS0RQjr3Gfs63LPHvJ9FT/jUtF9m6UcCGQ1LX2o6lYhhcQpVZB3MXuMe2rHOpzO8HGuZuvJKc8xq5Lo/E5jKFDhw5+9S03DcmjUChqVepsTny5/waaYJNJTnnOK2PXG1atWkVCQgJjxoyp/m7EiBF06dKFVatWNXl8sJVD/P+NLjfHcemvfYjoo6dwi5kDb59i/dRDnP6z1COv+1nPbuA3p9XkmhkKdCEC+8vcD90dH5v8SkMWPiKak9tdHPvZ+zdgb4P/XVYXYlgIIaOSCBkcnJ5dT3Ta8btIaQF07iPQe1htr27pzjIQIXJwmFfFJM4lfkwECFC03cysT79s8vdOq4ujs/NY1ns3x77ORxurIrSzlil7BhFRT2q8xvQcOE2PPkogO8XBqd3ye9j6j1IQGgknD0mcOtr0tebpPPttvtt4nnRX3fPub7xuFQnj3cf/9d/gWq71h3OrlQmi29h14V82BpdWi8pHr2dLpvSqj4bkUSgUlJeXt8hKbbBtBoPgk0lOec4rY7dbt26oVCp69erFF1980ehvDx8+TO/evet836dPH492kkZGRvoqZhsyETXIwIQ1/RnwcnsqTtqwG13seCSTlcNTOfJ5HrbShm/2LWXsRkQLXH2PglxCQK8gP9XOifW+exZiBoegUAuUHrRgN3m3+3rKlCle/b58r5Gi9WVUGNUoQ/3Y+RJAPNFp1Tz3g23inYpGQhj8M6q0USqiBxsQ7RIXx13a4O/KjlrY/+4pVg7Zx46/ZaKL1xDeJ4QBr3Rk9Pe90UTWv2TfmJ5qvcAlT4QRc4GOjbPl91qp1AIjrvLcu+vJmBTmSKSskVBr4NLptR9LkiTJNi5Vxm5kbqJf7QQT53p2q4pK2P3IswtgiYtDV1yM4PI+TKxjR983DweChuQJCQnB6XS2SBEMb++/zUGwySSnPOdFNoZ27drx+uuvM2LECFwuFwsXLuShhx6isrKSp556qt5jSktL6zVYo6KiyMzMbLLP+jY1ZWVlMWxY0/XIT+wXcdjAEAHturee9w2n09ks+YWL0+0IQEQXNUqNgNPp5NSpU/X+VqlR0OfJZLrdncCRz/PIX1eGrcRByt+Ps+v5k7S/Oor40WHEDA0lakAISq0CSZQoP3p2g1pzc/MTCn78TCTDZmBYXzu7F1bSeZxvscMqnYLYISEUbK+gcGcFyZd5bgx4mwvTvMO9eTNshPe5Z5uLpnQqK5XYvExEEGDi7XU9iPmpdkJHxhAz3n8dE8ZFULK7AvNOB9zk/s5udFK8q4KineWU7qug7LAFU3olSrWCTjfG0PGGGNpfG4OiiSwHTek5cJqeZf+0UHRcZNp7EpoQeTdhjrxGwV8LXGxdJnJjExumPZlnv3/nQhRhzDUKwqNry1qWYcUVYyB2eBSGbv7F2McMD0UZoqDiiANrgR1dfMuVi5WLc59FGoX7RdTq8L2CGkBlYiIKlwtdUREWL7MPKZXylHSXi4bk0Wq1qFQq9uzZQ+/evZtts3JV38FGsMkkpzytx9JqhIkTJ/LSSy9xxRVXMGnSJObPn8/06dN54403Gl2eqG9iN5bCadasWQwbNoxhw4Zx4sQJ1q1bB8Ann3xCcXExqampPPDAA6SkpPDmm2/y8ccfk5KSwi233MLatWv58ccfefjhRxkmbmK0dh1v/d8CUlJSmDZtGps3b+a7777jmWeeISUlhRdeeIE5c+aQkpLC1VdfTUpKCnPmzOGFF14gJSWFZ555hu+++47Nmzczbdo0UlJS+OKLL3j11VdJSUnh0Ucf5ccff2Tt2rXccsstpKSk8PHHH/Pmm2+SkpLCAw88wLJly1i9ejV33XUXKSkpvPfee7z33nukpKRw1113sXr1apYtW1at0y233FKvTo8++igpKSm8+uqrfPHFF37pNPuD77i7fCl3OX9g9z63TjfffDNFRUXMnTuXrKwszGYzM2fOBNy7NVevXo0mUsWW6JX0/Cycjn+LoHJQAapQBce/K2Lny5lse/g4c/utYdUVqay8fA8ui4grzMlf2/6s3vE5c+ZMzGYzWVlZ1WUKly9fzq5duwB4++23sdlspKens3DhQgCWLFlCWloaAK+99hoAaWlpLFmyBICFCxeSnp6OzWbj7bffBqCwbDc9R+STIYaTfVhk26xKju8y1tGpas7l5uZSXFzMJ598AsC6detqzb2wC9w38hWfuL9bvXq1RzotWLDAK50O/LgPgHThWB2ddu3axfLlywEaHSdPdSouLiY3N7d6GUsundYtEVHojQydIJBfur/WOB0+cJjsVSZyt9qIGh7ht04FsSeRgPRPi/i6458s6bWLZSP28tsDO8lZWUr25gJKMyrodkc8+XfuZeDn7RCHlFeXAm5s7i1YsKDRuZfcX0VYdxMWk8SOReWyj9PwK5UIShf7N7k4sv90o+M0b968Rq+nw4fTWfVDNroQCO++rY5OuxccouSQA5dOy6JFi/yae1/NnU34MLeBO/f572Wde81JzWdRUVERubnuzDT79+9HcSYqal96NgDZ2dnV2QhSU1Ox2+2YzeZqb+aJEyeqw/L27NmDy+XCaDRy9MyzM27OHMxnnA1VepaUlFQ7hTIyMjAajbhcLvbs2QO4y/OeOHGi+v/NZjN2u53U1FTAnR0hO9st36FDh6ioqMBqtVYXecjNza2lk9VqpaKiojocwVudjh49itFoJCMjA4DMzExKSkoQBIHi4mLKy8uZM2cOs2fP5o8//uDrr79m06ZN5OfnB+we98033/g8z+R6Fp2r07x581rkvt2QTrNmzfJap4YQpJYsDh1AFi9ezPTp0zl27Bhdu3at8/fp06dTWFjI2rVra30/efJkAFasWNFo+8OGDSMlJcVruTb/4uSfUx0IAqy0a1Gpzov3Ddk49nsl307Mo+NoHfds8K/kpKXAzuk1JnJ+M1J+3I7kklDqFLhsLlwmB8Pe7Ui7yS0Te7p7g8iDY10M0JmItVoYPsPAjbN98yYeW1TMX7dk0mFyBFf+2lNmSc+yvcdKLBnlDN19OWGDowLWT6AQRYlb+jk4cVji30tVjLm2trenKKWcX4fvJ6yblmkZg/3uz17mJHN+AdseO4k2SomhgxZdvAp9kprQzlriLgwlcXwEKj9igxtj05cWvnvATI8xap5eL/94ffiInbRtMOkeBTc86vuKz/Y/RJ64wknn3vDNPhVqTe174sY7Mzj2TREjPupE38fb+Ss2qf/OJXNRCZ2ui2Lwy8l+t1cTX58L/tCzZ0/ef//96n9n5wk8fOQe9KYBzL/8GXQ63+JRBZeLAf/9Lx3/+ANbRATpt91G9hVXIAWZ19ZfJEmivLwch8OBy+XC6XTW2UehVqsJCQkhLCyMiIgIoqOjiY6OJiIiAq1W26we4TYaprHr77wIY2iMhiZh79692bhxY53vDx8+7FH6MV9TYqye415aSugstDpDd926dQGvnZ2f6t5QkzDw7PKir/3q4zV0vTWOrre6Mwe4rCIVOXbsJQ5QCOw3p9AO79uVg8GjBfoMFcjYZSBWsLD7mwomvh5BeDvvHyTxF4UCULCtwqviEt6cV0eJDUtGOQqdEkN//+ImA0ljOu34Q+LEYYhLFrj4qrrXXv4G9zWdOFaeTCuacBU9H2rHcXsGw8cNQR+vRt9O02SIgid4MnbDbtby41PlHN3gIP+Ik4Se8t7u+49WsvgzJw6HyLRHGp53Tcn6/Yfue+LE25V1DF2AvA1lgHzjEtZFR/EeC4aOwbVk6yvnptXqkCgx4dR0/jT8l3e+eZJX7xPwxRaTlEpSH3+cE1ddRd+vvmLgZ5/RZflyDt57L4VDh9JYo7m5uSQl+eeskJPG5BEEgbCws5lXJElCFMVqw7fqvxaLBbPZXCekTqFQoNfrCQ0NJTw8nKioKGJiYoiMjMRgMKBQ1P+cb47nqbcEm0xyytO6rC0vWLJkCbGxsXTq1Knev0+aNIm8vDw2bdpU/V1KSgqZmZlMmjQpYHId2OR+yx428bw99X5RZezGD5A/lk6pUxDeTUfs8DBih4bK3r43CILAHc8LdB+txhyqw2WHzR/79gIV2kmDPkGFrdhJWUZgSl+ad7pL34YOiUShbp1zd9EZo+rGR5Wo1HUf1Hnr3UZVgkxGFYBCJaAfIhI7JBRDe60shq6n6MIUDJmuRQJ2LpJ/o9qY6xRExsGxNIkD23xbIDx5RGLLSgmtDqY+UHdelZ+wUXHCjiZSSWR/eeLrw3u4q9CVHW2ZlFPNwQODx6BxRbDL8CWrV/u3WczUvTtb33qLnS++iMLp5MLXXmPEa6+haKGUXYGmKv+uRqOp9uZGRUURGxtLYmIiiYmJxMXFER0dTXh4ODqdDqfTSXFxMUePHmXHjh2sWrWKhQsXMnv2bObNm8ePP/7Itm3bgi6P7f9PtM6n1jlMmzaNd999l1WrVvHrr79yxx138P333/PKK69Uv1V1796dGTNmVB8zcuRIJk6cyJ133slPP/3E0qVLue222xg1ahSXXXZZk33WfBP0lLISkbIzBdqueaT1OdWb442vPs9uoPpt6TfY8dcpyM+F/WZ3XtSt/yvHWub9kqMgCMSPrPLuep631xv9y85sTgsP4s1p0LBOGWki236T0Orh2vvr3vYkUSJ/4xljd4zv+XW9kak52hz1oI7orir++q8Np13eiDWNVmDKDPdKxM+fN7wZqjFZF1V7dRVExTXyAjI6XLYXhfDubo9uWYYN0dX6o/g0mrqOgRBlCFckjkHo9ger/5AhVEMQyB85knX//S8H77mH+F276PLrrw3+PJi8uiCvPAqFArVajU6nIzQ0lMjISGJiYoiPj6ddu3bEx8cTExNDREQEoaGhCIJAWVkZqampLFy4kB9++IH9+/dz8cUXyyaTXLT0M/Fc5JTnvDB2e/Xqxddff820adO48cYbOXjwIPPnz+exxx6r/k3VckRNFi1axNixY7n33nu58847GTp0KD///LNHfRYUFHgt569fuPvX6KFL/9Z36quC0gOFyyFRdOiMZ7f/2Rt4oPoNtD5NoVIJ3P8PBSY0VOo1WE0S27/0rchEzVAGT/FGf/OOEgDCRsR4J1gz05BOs1930XOowK3PKIiIqWs0le6vxF7qwtBRQ1hnXbPI1BxtdhmhRhMiYC6Q2LdM/py719yvRBDgr+9FykrqNxwbkjXvpMTvi0WGXyZw0xP13w/zN8j/AqIOVSJG2BHtEhXZwVXpyxfOzbNbRZeQzkgqK8eKSrFa5YmzldRqMq+/nvxhw+i2ZAmq8vrvV1UbzYKF5pJHEARUKhVarRaDwUB4eDjR0dHEx8cTHx9PaGgoZrO7hPicOXNYvnw5mZmZQVORtaWfiecipzytz+Kqh7feeov09HQqKyuxWCzs2rWLO+64o9Zvau4ArCIyMpI5c+ZgNBopKytjwYIFxMZ6tmEpOtp7D9emM3Xfuw5sncHst956a0DbLz7iwGWHqK4qtGFnp2ag+g20Pp4w+XaBpM5wyOL27u5bbMFh897blHCR+3hvPLue6i9JEmVnjF1/PLvlZSJ/LXHx05dOFn3iYvcGkcpyeW/y9em0f4fImsWQsR+uvb/+h37+evfyYsIY+SsjBmKeedqmIAiMfsBtvG+YJf+yc3JXgQsnCmhC4JfZ9Y9lQ7L+72UXxiKBsFiBbg28/OetlzeOuoq4fu72TEda/1K8Tlf/y1kHnbtqmBR7mCNHImXtM/2OO9CUl9Pjhx+gnj3u3bt3l7U/fwkGeVQqFeHh4cTHxxMbG4tOpyM/P581a9Ywd+5c1qxZQ0ZGBiUlJTh8rFznL8HwTKyJnPK0vrX0IMGXJBZZ+93HjJ3eOnez2myBiQetoqF43UD1G2h9PEGtFrjvRQX/ekBLSZgBy3Y72+dYGPWQd/GJscMMCAoo3leJo8KF2tD0HPNUf9vJShwFNlQxGnRdvSuv7HSKfPSMiz0bJI7sdX8XGglmo/uFLzoRHHYXw8YJ3PEcDLjQv1vSuTpJksTHz7mNsJufUJDYsf4XzcyNNsIvjiZ5ivxhGoGYZ960edHtWpY8V8HBPxwUZrqI6yrv/efuV1U8coWLL18XmXSHgth2tc9xfbKm75VY+Y2ESg0Pv1m/PKbjdsolLfGTDEQPlresd0gXBcVbzsTtXhG8Gy49oaFnUUd9RxQooPN6Vqx4moEDi2Xrs6xrV06NG0e3n38mJi2NozfdRP6IEXAmbPDcVdSWJpjkEQQBjUaDTqcjOjoaq9WKxWIhMzOzVo5/lUpVHSpRtfGtKgNEaGhogxvf/CEYnok1kVOe88Kz2xIYjUavfn94p7uQBMBVD9S+ubvMdkSrf9VumoNfG4nRkoOCDBfxF+rpMLp24vhA9RtofTzl2rsE2nUUyDS7YwlXv1nutXdXbVASPTAEyQVFu+pf1jwXT/Wv6dX1JsXO8rlOxoY6+f7js4auSg06A4SEgUIJZSXuz18/STw0QWJ8jIOZT7soL/PtejhXp98WieSdlIiIhnteqP9256gUyVheQdYWh+zxuvXJ1NxtGqIUDJvunlsbv5TfkzngIgXDxgtUlsNHz9U1Ks6V1eWSmPOOC7UGbnxEQfuu9c+pY8vNFB8TEUN1KFTyroadsBxFAspPtv4whoYMAoPSwPCI4WhHzGPLtjg2b5a3aty+xx9n32OPoS4vZ/ibbzLmiSdot3EjuFycPHlS1r78JdjkAbdMgiCg1+uJjo4mMTGR2NhYoqKiCAsLQ6PRYLfbKSws5MiRI2zfvp1Vq1axaNEiZs+ezdy5c/nhhx9YuXIlW7Zs4dChQ+Tn52OxWHwuQR8sz8Qq5JTnvM2zG2i8zaf4n3vs/D7XRWQ8LM53G3OSJJF3/2psFiWmP3KJe7Q/8Q/3RRXrX5Wg1srcKYUcXmHltsUxDLjhrGdTcokIyvP7veyHz0Xe+JuLS/RGVBYXN/43nDEPe+fd3fRwFof+V8iId9sz6Dn/85FWcezZfWS/l06nV/vS5Z/9m/y9KIo8PcXFllUSggCCAi6/CR59V0FC+9qe2xPpIt99ILJ5pUSeO8c8EqDWQt9h8PRMJQMu9G3sT2VK3DLYiaUS3lmk5LJp9bdzbFkZv1ybTeIIPbdur5uTO9iQXCKIEqjqljtuiIzNDj6dWkbnESoe/TkclUZe4/FUpsT0vk7sNvhyg5LBoxses8//6eKL10QuGAUf/qIiIrp+WX68LIuTf1Zw5TfJ9L09UlZ5s5ab+O2GLNpPCGXKym6ytRsMeXZrss24jTePvUnCn4uwpV3LZ5+tJyxM3iVyweUiacMGuv/wA2GnTmFu356MG28kd8wYpGaouPn/A5Ik4XK5qj81U6K5XK46Mb8KhaJW3HBEREStdGgajea8zA38/3We3UBRVlbm1e/3/OmejAPGnH0IGD/bg+mrNKyqUFxOBadfTaFkQQZdV00mpEvLpsaqj9WrVzNx4sSAtX861X0TThzoLncpWp3kPfQ7OUW5tE9IInH2JFkv0EDr4w1T7xHY9LuCQ6sM9KaMP94qZ+QMPWqt5/rGXxTKof8Vehy366n+5YUShoviCLuo6Xh2q1XkrqEujh90v0MPHgvvL1cRElq/8dOpl4IXP3f/Lee4yMfPiezZIlGYC3s3w10jXUTGubjmbgUPvCw02M65OpWXiTx7g4vyMhg/VWDC9Q2fx2PL3HGh3a6R36tbUyY5cJZYODnqO4o7QWyemui/Dyf8lj4IisbnSbeLVUR1VJK60knKEjsX3SJvjtn2XQXu+j8FP38p8u4TIjOXCCR3cctUU/91y1zM+pe7XPODryobNHStRhen1lcgKKHLVfLfC9NO70S0x2I6GlzLtr7Q2FLvsIhhRKoiCZv4DoVbpvHccxdz++1HGDnyNHKtgktKJTnjx5MzZgzttm6lx/ffM/iDD+j35ZcUDBtG/oUXUjhkCM6Q5i/NXkV2djYdOnRosf7rwxuZqja+qRp4eajKC1zTAK6qhFdcXFyvp1epVKJWq1Gr1Wg0GrRaLaWlpXTp0gW9Xk9ISAgGgwG9Xo9Wq0Wn06FWq5vVSJbz3tlm7PqIN/EyVqtIRYXby1UVwmBNLaDgmXUAdPluPIq4ME69sY/CgyKlYzdxScYVKOpJsN6S+JJuzVMqS0VM2S7UeoGYbiokSSL39hWYl6RjUIBlZBinH1lL0meXytZnIPXxFo1WYNw1Ar//rKGTWgk5LrbOrmTMI57HKlZnZNht8ai4hCf6u2wiRxaZEG0CA5vIxCCKIg+Nd5LlrujJzU8qePoDz28xyV0UvLtYgSiK/PCZxLx/i1SUQ0mBwNx/Syz+XCI6QWT8VIFbH5dIbF+37bCwMPJzJJ6c6kKhEujcW+KfXysbPBeiSyJzudvY7RogY1eueSbanJyYuBQJMGwsw1bhouidHZi3FZL84ehGVz8EQWDM/Tq++VsFf/3XKruxC3D3/yk4dgh+/0FixlgXX/ypoFMPRbX+v34r8uZDIn2HC1xypcBFlzUsb9aqckQntB8Xgj5a/sdUVI8QsgUoO27HZRdRBtm91hsau85Vgorbk27n05OfMvEfz3Fwzmu8885QunY1cfvt6QwbVuBTwYl6USo5PWoUpy++GM2ff9Jn/34Sdu6k/bp1iCoVxf37k3/hheSPGIElPl6mTj2jvvRsLY2cMikUiuqUaOdSs0hG1UcUxeqPzWbDarVW/+bgwYON9lVldGs0mmojWafTodPpCAkJqf5UGclardZnI1nOZ3RbGIOPeLNctfB9Jx8/I6JSi6y3asDqImv4N9gPFhNx/0DazXK/uUiixNYBf1Jx0Ezfr4eQfE/9BTHORzI3WJk1tpD2wzU8uiOBstUnKflkD7ZtJ4n/4FJy7vkTgB6H7kDbo/WVqvUEl0ti2lCRkn02BlFGRJKCV4/FodZ5dpOQJInPR+WRtd3Bc0eSiOnqv5FQtNXEnxfvIbxvCJMOjGj0t3+7zMnOPyVUKomnP1Aw3Y8SslUcOyDy8YsSW1ZLqDRQeSYnuzYEXC6IS4S4JIiOFwiLlCgvEzh5VOLYfkjqDHM3Kkho37Ahk7u1kkUXHye8s5oZmT2Cemmv+NN9nH5sHZpekXTdOh3z4iOcfn03jlMVxDwygORPxjQqv7Vc4pnkUixlEv/cE0HHC+Q3IsvLJB69ysXezZDcDTp0F4hJkDhxBA6mgMsJ9zwPj72pRNlI3twVt2STvqiMse8nMPSpwJT0/qbLQcxZdm453JuoXvKkmwu2MAZw3xdeP/Y6e8v28n6vD8ncPpKFC3uSl2egV69S7rjjMIMGybd5rRYuF1GHD5O4YwcJ27cTmpMDgKlLF/JHjCB/xAhM3bsjm5u5Db+pMo6rPuf+u6G/NWVKqlSqWp5knU6HVqtFr9ej1+sxGAyEhIRUG85arRaVSuXVPbktjCEA5Ofne/zblfPcIQy9hrjfvkrn7cN+sBhN72gSPhhf/TtBIdDlhZ7sv2MXWe8eIenOjgjNWHGpKWbOnMkzzzwTkLbzqkIYBrjfTIu/PIhpxSnavT2Srwt+Y/ptA6g8Uk7xTydIel4eYzeQ+viCUinw7H8UzLhCQ4VCSWy4wKavrYx/2LMYbkEQ0MerEF0OMtdbiena+PKvJ/oXbTYBEHtJ4zvWP3zWxc4/3Te7u19QMv1ReXb8d+un4KNf3F7jtb+ILP5cIHWbRGUFiC7IPeH+gIRGC3ab+7/d+sFHyxo3dAH2/2wh5gIdncYbAmboyjHPJEnCtLkQdY9IEt66mI++/oxnnnkGdZ84Mi9bSvF/09D2jyHuoYZjqnWhAhffpeXPT6z89V8rd38pf3hAaLjAB0sV/OdJkV+/g+xjEkqNHZddQ+deMHycwJPvND43rGUixackQpNVdLtG/lRw4B6THj2mYs6yYzpqk83YbQkqKhrPrS0IAo91eoxHDz7K56c+451LOzJmTC5r1nTg++978NJLIxk9Oofnntsjm0ypqakMHDgQlEpK+/WjtF8/Dt1zD4acHBLOGL49Fi+m5/ffY42OZufLL7uN3gBRLU8QEcwyKZVKlErv7uH1GcX1fWe1WqmsrKz+W2NGsiRJ1cbxmDFj6NjR92qAba9TPhIXF+fR70RRJPOA+/+vvV+Jy2Sl6Jk/UHcJpd2cSSgMtZcyEm5uj65zCJXp5RT8nCu32H7xwAMPBKztvBrxuq4yO2UrskCAqDt688ADDxD5yGCM24zkf5ru807TcwmkPr5yyeUCoyYKHBBDyT4MP79USXmJ57lou411L09nbmg6FtET/Ys2nTF2RzVs7G5c6eTbmW4ZL7lK4KF/yZ9aT6FQMOE6FZ+vVrLFpGJDkYI35im45TEYOhZ6DoKeAyEiWiQhGTIPwIwxLlK3NnzuygtdrPuvlf17tfS5P3CV4eSYZ5WpJRQuOklFmZqwa7tVtxk6OokO8y9HPSCek68doHxnUaPtXPqw26jb9ZMdc7H8iexPHJF46HKRld9BZCwYwqB9FyVaHZTmw5IvJP79pJOy0oav4S2flZO2SQF9o4jsFpjl5wceeIDInu5rxXikdcft6vVNvwyHq8IxKA24JHe2DJVK4sorT/LFF2uJj6/k9Gl5U7v17t273u8rkpPJvO46tr7zDhs+/hinToe6vBzRS8NKLnlakvNNpqoyy2q1utpjGxISUp06LTIykujoaGJjY4mPjychIYF27dqRkJBAZGQker2+joEtCAKiKFZ7hf2hzdj1EafTs9RIv30rIbrcqzST7hIwLzqIZHGi6RSG/qK6JQwVKgWdn+0BwPG3j8hm2MlBcXGAlro4uzmt3UA1pmXHkawuDKPaoUkOpbi4mNBhsajb6bGfqqByX4ksfQZSH3949t8KylBjElRUlkr8+i/PUokBdBnjNmYy1zedYqop/SVJomizeyNmXAOe3TKjyDPXSyjV0Lk3fLC8eW4p4ZEKrrlTwQsfq5izTsWPe1Us2KHim125zPxRwcCLIKmTwIxRLn74rP4cmxveL8dRKdFnso6EPoGL6ZNjnhl/daeqiLy6IwqlolabUTf1IOTyzjjyLGTcsQHR0vC9qV1vJWMf0mJ3wPov5TXy0raJfPS8i/S90KEbvPOtgi0mJZ/8dprNJgV/+5dAZLTExmUS91zs5FRm3XubvUJkw0z3Bsuxfw+MVxfcYxLRw23stvZNap48I7Yat3LadpqpCVNrfV9UpKOgIITRo+V1rDSVH1VXVMTQt94CYPs//4m5SxdZ+/dWnpbg/zeZJEnC6XRitVoxm82UlJSQn59Pfn4+RqMRi8WCIAjExMTQq1cvxo0bx6hRo5gxYwY333wz7dr5l2Gozdj1EbPZ7NHvqmrGd+4HKpWCsq9TAYi4d1CDxyTd0wlNghbzbiMlf3hfljhQrFu3LiDtiqJE/v6zYQymn92JtaNu7lHdr6AQiJzs3rlqXJ4tS7+B0sdfeg0UuOsZBfQLQQLW/tdK3hHPkqInDVKjCxcoOe7CmN34C1lT+puPWLAVOdAlajB0rX+Z98EJIg6bgCjBlxuVAUl07g3r1q2j92AFczcrGT4ORBH+95KLD5924rCfNQrKi1xs+dRtVF32cmA3Ksoxz0rPzPnIKR3qbbPjm0PQ943Eml7GyRd2NdrWkKkarGb442MrTrs8L9NH0yQem+Ri3VKJq+8UWLhbycUT3anR1q1bh0aj4NbHlMzbpkRvgKzD8M5DTnavq+1d3vJ5ORVFIh1GqOl5ufyb6KpYt24dUb00RA3Q42zlqXbt9sYVcIgOFp9eTJI2iYsiL6r+3uUSWLGiM4Dsxm5u7jntSRLakhJi0tLouGoVI194AW1pKdtfe42SAQNk7dsjeYKA1ipTzQ1vTqcTh8NRvcnNYrFQWVlJRUUF5eXlmM1mTCYTRUVF5OfnU1BQQElJSbX9FBcXx4ABA5g4cSK333479957L9OmTWPs2LH07NmTHTt2yBZe1haz6yMxMY3vTK/i8JnnzqQ7FNj2F2DdkYsiXEvotIaXC5R6JR2f6s6xN46Qs7KUmCsS5BDZb+6+++6AtFt8zIk2QUXHXir0YVC4voyQwcmET+1aq9+IKZ0oPWSn5KCdZBn6DZQ+cnDfcwKL56hIQEuS08aPz1bw6C9Ne7oUSoHOo7QcXmklc4ONIbc1fIk3pf/ZeN3wem848/7j4vBuAImXv1QQFdvy785VOikUAo+8qaJjT5Gf/uvi+w9E9m8WefQdJQkdJP53k5nwjioikxV0vDBwRlVNmXzFYbRjderQj04m4rKkettU6FR0mz+KA2N+w7SvnNJ1BUSNq3/He/8r1LTvr+TUfhfbFtoZdZd/+uedFHl8kguz0Z3m7dWvFKhqFIGoKWunHgq+2iTw4TMufp8v8vhfTu58TuD6R5Uc+N3B6o/thEQruOzl+uecXNx9990YM2zkpzmoKG085jXYaSyMIc+Wx78z/02mJZNnOj+DUlBitSr4888OLF3albw8AyNHniYuTp5iIwqrFcPp04wrKCB0zx4MOTmEnjqFITcXdeXZFSpbZCTb33gDY8+esvTbFL169WqWfrwhEDJVefklSar1qYqNbeoTHx9PSUlJrd8Ddf7tDYIgYDAYSEhIICEhgaSkJGJiYjwKS5DzGd1m7PqIyWRq8jebV4pur4EANzyiwPSPfQCE3doXRUjjA93u3s5sf72Y/E+K6fGCHX1Cy6dOWb58OVdffbXs7eamOinKFIntKVC+owhnsR1nUgiaJEOtfsNGxVMyNQWFvhzRIaJQ+2dcBUofOYiNF/i//8ArM/QkYGPvMjuH/rLT59Km50HXsboaxm7DsXhN6V8dr1tPCMPpk04+e0UCBIZfKnDNXcFRAvtcna6+S0GXXvDiDU40ConnLrWSHOnAZoQOA/Q89qO8sYqeyOQtpu2llO4qJ+KiKJQGdYNthg6NJfGlIWS+eIDKEymMSLsCpaHuLV4QBCb9XceXd1ew6j0rl9zpe4L58jKJJ650Ep8k0LWfwFsLlbUM3fpkDYsQePELJbHxsOh9kQ0LnCx920YkDkDJ3Z9E02dyYF9Ali9fzuRJU1CooPyUE0eliDqk5V/WfKGhpeetxq18lPURAC92fZG+irEsWNCZX3/tjNmsoXfvEu699yAXXuj5ZmsARBFdURGhOTmE5uScNWhzcggpLKz1U0tsLOXt25MzfjzlycmUJydT0b49ltjYZs3AcOLECTp1avnsRjWN0ezsbJKTkz02ROszXKva8scYBfeeCKVSicPhICQkBI1Gg1KprE4zVhUze25Ghar43Ko0ZOf+VqVSeb3RrSZyPqPbjF0f8eSt5IeP3EvPyV1AoxQp+2Y/ABEzLmjyWF2choRxEeSsKCV7aQk9H5S31KMvJCXVjTGWg9x97hCGpEFqTOvcqWnCx531Zlf1q4nREtIzlMoj5Zj3mYgY5l9WhkDpIxc33AM/z1dwYr2erhorqz+x02OUusnqV13HnNmk1kTcblP6V3t269mc9uBEqLRBUnv4eEXwGAn16dT/IgVzd6vZ8IMTc56CS67TUXHKyb3/C0EfHnjZ/Z1npq3uGPWIkWc30TXUZoe/96bg+1OU7zNx7IU0en48uN7fXXSLhsUvVnLqgIvU1Q4GXen9y7TLJfHKre68yl36wqd/KNDWkyavPlmVSoG/vaVi8t0iXz4jYjErGD9NQ69LVIz2w/j2lKSkJBQqgYhuGkrT7Rgz7MQNbJ0ZGc4NHXJKTuaemssvBb/QPaQ790W8woZFo3lvTQfsdiUXXpjH9dcfo2/f0sYbliTCTp4k/PhxDKdOnTVsc3JQ1gidcOj1VCQnU9KvH9lnDNpTISFo+vXDpQuOcxriQ0GLKuOxKi+tt4ZofV7RmsaoWq2moMCzMMUqY7Tqv1VGZEPGaJUhWmWE1jRGaxqiarW61vzZtWsXQ4cO9fpcBQo5n9Ftxq6PeHLxpG52T+wJNymoWHYUsdiCZmA82qGeGa4db4wlZ0UpJ38sCgpjN1AXQe4+d2xp8iAVpi/zAIgYd1bfmv1GjIym8kg5pi0lfhu7wXRR14cgCLzxBVw9QEeY3cXOpU6WvWPj+lcaf4C0H6pBHSJQmO7EnO8iLKH+N+vG9LcW2DEfsaAMURB1Qe0UVd98JJJ5GEDg+U8V6HTBY+w2pFN0vMDUR9Vc+4gK0QVKVfM9hP2dZ1XGbuTIs6FTDbWpUCvoPXcEu4avIW/eCWKmdSBmbN08tSqNwNR/hvDzG1Z+fMXGwIneJ33/9l0XW1dJhEfDe8tUhEXUf3xj+nfsqeD15TqcDgmVuvnSLFbJFNVT6zZ2j9harbF7ruNlzqk5LCtYxpS4KVwb8jeeeWIClZUqxo/P4brrMunQofEKi/qCApLXrSN53TrCst2x4pJCQWVCAuXJyRQPHFjtoS1PTsYWFcW5lSmUgGe7DJqHmtmTasacNvZfT3LHgvs+XVXU4VxDtOq/53pFaxqiVd7Rqu/PNV6bcx9EsD0T5ZSnzdj1kby8vEb/vnOdE9eZq/3Wvysw3eoOYYiYMcjjh0r7a6IRVAL5a01YixzoYv1LveEvb7/9Ni+88ILs7eZWpR3rreTkVnfqpPAxZ+MNa/YbOTKa0/NOYtxaQsfH/atpHyh95KRrL4EH/6Hgp490hJZWsvQNK8OvV9Ohf8NLQ0q1QOeLtRxd4w5lGHRj/S9mjelftMXt1Y25MLxWuIixRGTms+5NRcPHCVx6bfAYutD0mAqCgLKZ73r+zDNJlDBtd3vganp2G2sz7IJIurw7iGPvZZF65z5GpY5BHVH33jHyVg2LX7aSudNFys8Ohl/vuXd3+WwXX/7DRb8RAg+9o6R9t4bvaZ7o35yGLpyVKbKHW+fSVpx+rGae3cPlh1lesJzJcZOZkfQQ//jHhdjtSj78cCOdOjVs5KrKy2m3eTPt160jZr97BbK4b19SH36Ykv79qUhMRPIi9dOePXsYPLj+VYVAUNOzWp/xajQaMRgM1UZsfSiVSjQaTXVxg6q0WVWfqiIH53pHfTVGg/H5E2wyySnPeVdBLScnh169elFRUYHZbCY0tOHE6SaTiSeffJKlS5ciiiJTpkzh448/9mjz2dChQ9m1q+Fdz3eNdbJrA3TpJfHzOhsnxyxA1S6E5J+uRxnj+ZLKX5MOkPubkYtmd6f7jJbdqGaz2dBq5Y2ls5hEXozMQ6WFF1YqODzhD0IGRHJB6tk4nZr9lu0zse+xwyjCNFyywr+baSD0CQQ2m8TdkyQK1lpIxEHX4Ur+uSUUpaphA2HNGyZWv2zikkdDmfpJ/TlkG9N/w0v5lG0sosvVEfT7e/vq72+50EnaDtBoYVORgpDQ4DJ2g3FM/ZGp7FA5qfeloYtSMOzXCz1uU3SIbLt4M6YUE0m3JzPom/qvld//a2PeoxaS+ih4Ny0MhQdFbHavFXnqCgcuJzz/pYqr72s8Ji+YxyT1ixL+eiiXPndFMnFu+6YPbIKWqKDWo0cPPvjgAxyigycOPYFVtPJp30/54ZshLFnSnWee2c24cXV32QsOB/G7d5O8di0JO3agdDjcIQjjx5MzdiyWRN9XE10ul1+xmlXULErQlCe2IVOmyotalfc1JCSEsLCw6o/BYKg3x2ugCebrIljwVp7/ryqoPfvss4SGhjZZVQbgpptuIj09ndmzZ6NQKHj++eeZOnUqGzdubPLYxvLRWa0ieza5///GhxSYfzqK/agRda8YrwxdgI43xJL7m5GTPxa1uLGblZUl+w7Saq9uPzUV+0sxjEkk4uLay641+w3tF0bhTguitQK70YEm0ndvdyD0CQRarcAb/4Nrh+iIqnSSudPFbx/amPz3hpddq+J2j61veJ42pL8kSexYZKfkWAgD3jo7Fr98K7J/L6g08OKnwWfoQnCOqT8yGXeXk7fFQtLUhq+J+lCoFQz8djCbB28g99sc4iYnkHRz3fi3S+/XsHKmjdxDIn/NtnHZg40v5R/eKfLViw7UGrjxCWWThq4nsrYEVTJF9XR7do1HW2/+MdeZJcTlBcvJtmbzWvfXyDzUniVLunPllSfqNXQjDx9m2FtvoSstxRYRwcmJEzk1fjymHj3qhCT4gtlsJjIy0uvjRFHEZrNhs9mw2+0N5rNXKBRoNJrq8rIGgwGDwUBYWBjh4eHV3lmtVosgCKSnpwftHAwmgk0mOeU5r4zdjRs38ttvv/Hiiy/y7LPPNvrbrVu3snr1atavX8+YMWMASE5O5sILL2TNmjVcdtlljR5fWdlwov8v35QQRVCp4fbHBU5NOAxA+HTvq5O0vzYa4UE4vcaErdSJNqrlhmz37t3yG7tn4nWTBqkoWl1E0YZyEh7u02C/CpWCiAEGSneaMe4tJ36c73G7gdAnUHTrJfDPzxS8cbeOflj4/UsH/Saq6TygfmOjwwgtKi3kpTmoLHEREl33dw3pX3jYQckxJyGxCjpc5DaaK8pFXrpfwm4X6HOBxA33BZ+hC8E5pv7IVLrHnY8ycnDtXMCetBnaK5Q+H/Yje1EBu+5PJ3RgOOF9a690qTQC09/SsvZrBwtfdtD/Mg2J3eof2/QUkecut1FhguseV/K3dz3zhAXzmET20JAwJhSR4CnL7i1VBmF6RTrJ2mSGRAzhnx90JzLSxn33Hajz+/gdOxj67rtYY2LY8corFA4ejKSS97lSVFTkkbErSRIOhwOr1YrNZsPhcDs/BEGorrZV0wtb5ZlVeSlvMM/BYCLYZJJTnuB8YvmAy+Xiscce45VXXiE2tu6GjHNZtWoVCQkJ1YYuwIgRI+jSpQurVq1q8vjo6IbLi/74pXs5ZeTlAmJBJZXrsxE0SkKv8b72ty5WTcL4CCSnxKll8lQO85VbbrlF9jaLjjlRKCFpoBrTtjO7zi+qfW7P7TdqiPvBb9ztWWGPhgiEPoFk2p0w/nY1mWg5fkTg7eutVJgaWLrTCXS8UItgUJD2p6Pe3zSk/+Hl7he5XleFVC9rP3S1hN0KKhV8/Ufw3jaCcUz9kalqjp9r7HraZof7O6JJ0OEsd7H9ulQcZXU9ZSNv0qAOUVBWKPGf6yqxVtSdU5t+cvLJI3YqTDB6moKH3lOj9CDkwRtZm5MqmUKT1eTtspG9wYKlJJi2VHmO7kzGgzxbHu207cjODmXXrngmT85Cq60dn9ph9WqGv/km5k6d2Pyf/1AwfLjshi5A9+71P+uqqmhVVFRQUlJCXl4eRUVFlJeXo9Vq6dWrF1dddVWt4gJDhgyhR48eJCYmEh4e7rWhC8E9B4OJYJNJTnmC96nlJZ9//jlWq5VHHnnEo98fPny43jrQffr04fDhw00eX1paf9qWtJ0ixWfSFj7zbwHzkiMggWFiZ5QRvsXCdLzBbbyf/LHxuveBZsmSJbK3eXSzE6dSQXSsA0eJA02iFl3H2knSz+03ssrY3eOfsRsIfQKJIAi8/plAl3EaXBoFeRkSH9xhRRTrN3g73xFNii2GFd/Xb5Q0pP+hM8Zu7ynukJvffhTZsc79t2f/IxAdBMUjGiIYx9RXmSRJwrjHvamo6gXP2zYFQWDw7L6E9zdQfqSSfU8dRXRJdX7zyDw97XoqOJkm8u51lWTucSFJEsdTnbx9i403ptk5mSZy07NKXlqo8WpDWTCPiSAI1aEMpUdaZyiD1WpFkiTybHkkahNZvrwzGo2LSZNO1Ppdl2XLGPTppxRecAFb33wTe0T9JcDlIDMzs853ZWVlFBQUUFBQgMlkQhRFOnTowLhx47jzzju59dZbGTt2LO3bt5c9fjaY52AwEWwyySlP8D61vKC4uJiXX36Z999/36P8t+A2VutbZomKimrQkK2JroH8gR88736QJHaA7v0UlC1OByDMhxCGKjpeF03IwHBMlVrs5pbzPvSUudqNyymRm+bEaRcwnCkfGDkyuk62inP7rfJyGXc3nkKnKeTWpzkIDRN47TMFp3RanMDO5S5+fKv+h/Twq1RIImz6RaS0oK5BXJ/+lcUuTm6xoVRDj4l6yowiLz8soVRCj/5w95PBfcsIxjH1VabKLCsOoxNtnBpdUu1MCd60qTIoufDnQcROiefonEJS/na0zmYeQ4TAsz/ruehGFXvXiDw1pJI721Xw+CArhSdENDq4799q7n9X7XXmhGAfk+gzxm5JKzV2qzydTsmJUlBSVqYhJMRBaGjtFZ2Y1FRs4eHsfPllXI1UXZOD+p6tDocDl8uFIAiMHz+eu+++myuvvJKePXs2+DyVi2Cfg8FCsMkkpzzB/eTykH/84x9ceOGFXHXVVV4dV18KMEmSGkwNNmvWLIYNG8awYcMoLi6urk//ySefUFxcTFZWLjvXuY3RoZcfZeuydVg2ZONSAuMSyMrKYu7cuYC7MkhVNoe3334bm81Geno6CxcuBNxvNGlpaQC8+7+3sYcaOP6Xle9fXwPAwoULSU9Px2az8fbbbwPuhNDLly8HYO7cuWRlZWE2m5k5cyYAW7ZsYfXq1dW65ObmUlxczCeffAK468Wfq1Nubi6zZs0C3HWzt2zZAsDMmTMxm80+6/Taa69RcMSFwwq6eCu2VHcIg72bq45OWVlZtXQSOomYOjuocOnYtNZ3nQYMGMDq1atl1QkgLS2t+o00EOOUk7+eR97Yxym1Fgn49mUHy78qqB6nKp1ikwTieh/H5YSFHxbW0WnAgAF1dEpfWYkkQuxQJ7pwBeN65VNcKOBSSkx7YmWLzT1Px6k+nVpqnKp0GjBggE86rfpqA2J3HfFTE3jnnXdq6TRgwACvdPpk8Uf0eq4TggaOfZnHvheO19GpQ18l/W/bz4CpuYRHgzo2l4gEkX5jbYx85keueVTN+vXrvR6nsLCwoLuekpKSqsepTHMacHt2/Zl7zUnNZ5HJZOL06dMkaBM4WnSUiy/OwmjUsXSpu6hMdnY2+fn5FPfvj7asDEVBAWazmfR0tyPmxIkTFJ6pfLZnz57qVF0ZGRmA20tbUuK+P1fpWVJSUu29zcjIwGg04nK52LNnD+AOKzxxwu1ZTk9Pr86MZDabEQSBtWvXMm/ePCoqKgJ6PwD3POvZs2fQ3A+qdEpKSvJLp0BcO2FhYS1y325IpyNHjnitU0O0+tRjBw4cYPDgwWzYsKE6LGHBggU88sgjnDp1iujo6Hprh0+fPp3CwkLWrl1b6/vJkycDsGLFikb7rZqoNXnjaReLP3Gfzl0WBebP95L/2BpCr+lO+1+u91lHgB1vF7L5xQL63RvJFV8l+9WWr7z22mu8+uqrsrW34zsL824vY9BULQOzdmPea2LY+tFEjakdc11fv0v7pWI8aGFKSn9ih/pW8lVufZqbVT9LvHy9DS2gV8Fby9WMuLL28t/mZS5evNZOx14C8w9pa73I1af/gukF7F9cwZSPotl0OozP33F/P/MbuO724H83DsYx9VWmvf86xd5Xc+j/bDuG/bujLG3m/FrMxmkHCbsggsRxEQx5p2O9L/cOu4TDBvrQ+p0C3hDsY3LgOxMrbj9NrxvCuHaxf/fWlkg9lpSUxKxZs3g943UK7AV80PNT7rnnMvr0KeHFF88a4WHHjzP28cfZ++STnJowIaAyNVaJSxRFzGYzFRUVKBQK+vfvz+DBgwOa8irY52CwEGwyeStPY9df8D+9muDo0aM4HA5GjhxJVFQUUVFR1XG77du357HHHqv3uN69e9cbm9tQLO+5nFvGrqRIZM4nAiYn3PCIgEqloGyxu/2w6f7vJuwy2b10f3xlOVIDMZqBRu6L4NRe92aZdn0VoFKgilQTPizSo36jBrrjSUv3NZ1iriGC6aL2hUnXCTz+Pw2hiQpEJ7wwxcG2lbU3IF14lYKYdnAyXSJtc+3NKufq77RLHP3NHa9bFqnji3fd318+tXUYuhCcY+qrTKX73GNRNdflaDN5SgyjfupH8W4L+/99mq33Z+Jy1E2yr9YIhIQJspTtDfYxae1hDFW55DvpO5FtyabIdZrRo3PZuTMep/Ps+Jk7dcKh1xNxxmMbSBqrfKVQKIiIiCA+Ph61Wk1qairz589n+fLlnDhxosGiD/4Q7HMwWAg2meSUp3U8wRph1KhRrF27ttbn+eefB2DlypUNpiCbNGkSeXl5bNq0qfq7lJQUMjMzmTRpUpP9WiyWWv9+8DpwOUGrU/DsOwKVJypwFNkRdCpCr/Y+C8O5xA7QEtZBTWWek/zdVr/b84Wq5QS5yDlj7EYZ7OSn2KBTFMqQujtt6+s3aqDbW1+SaqnzN0+RW5+W4M6HFNz5ugqjoEBywT+udrJuydlYPZVKYNI97nO6YnbteO9z9V//vQNDdx1xAzU8fJ+akHCITYT/BdeehUYJxjH1VaaSVLexGz2orrHrj57tJ0dz6S89UeoVFO+38ueNmTgrA7cXINjHJLqnBkHpftkTXfIbWoGmKvXY5LjJKAUl3+V+R/fuRpxOJadP15g7CgUurRZFA7lr5aQq7KExVCoVMTExxMbGotfryc/PZ/Xq1cybN4/169d7tHfGU4J9DgYLwSaTnPK0emM3NjaWcePG1fpUeWZHjx5dnaOte/fuzJgxo/q4kSNHMnHiRO68805++uknli5dym233caoUaOazLEL7h2wVWz8Q2TnGZv55fdBp1NwbNYp9hyMx3rvBJTh/i/PCIJAlynuN/jjv/qXhcBXjhw5IltbkiRxaq/bKAs5UwAk6sJIj/uNHuQOXShNbTjfcVPIqY+/uBwSNnPDpSwb47b7FPznVxVmlQKHCC/cBe8+4cTpdK8AXHWvO7Rh7Q8uymukKqupf7lJ4tP/c/HLngi+PhSHwwGVVli2i2atze4vwTSmVfgik6PchfmYDYVaILxX3c07/urZ/qoorvizD6YTDk78YmTFhCNYi+pPUecvwT4m2ggl2kQNBYddmHNaX/qxKmM3RhPDNQnXsL5kPYqkvQBkZ9fO4iEplQiuwOtoNBo9/q1GoyEyMpKEhASioqJQKBSkp6ezePFiFi1axL59+7Db/fO6B/scDBaCTSY55Wk9TzE/cTqd1ZVmqli0aBFjx47l3nvv5c4772To0KH8/PPPHrUXFeUuZiCKIo+dSQXXqTvc/jcFLouLzC9OApB8awfZdKgOZVjRMsbutGnTZGvLlCtSXiShjxRwHjUCEDW8/lQ49fVb5dkt3VfZYJnIppBTH29x2iU2fVDGb08V84Yqg7c0x/h3eCY/TDjFyrtzOb66HNHpuV4TrlIwe6uKyIFqrBXw/ccSU7o5OXFEJLmbgiGXKrBZ4Lf5Z6+Bmvp/+Q8HRbngVAoYHUpUKli2DRKTWtctoiXHtCF8kal0fyVIENFXj1JTdwzk0DN+ZBiT/+pFaEcNFacdrL0vG0eF/IZQaxiTqG7uUIbiw60vlKFmJoNpCdMwKA1sVMxGoZD466/2tUIZRI2GsJMnEQLs3e3atavXxwiCgF6vJyYmhoSEBMLCwqisrGT79u3MnTuXb775hhUrVrBr1y7y8vIarK5WH61hDgYDwSaTnPK0rieZh9x9991IklQdywTU2gFYRWRkJHPmzMFoNFJWVsaCBQs8KkgB7mWa8nKJq4aDsRgQ4Mul7r+d+C4Xe7GDqKHhxFzse4Wvc+l4qQGVXiA/xUr56cB4YRqjaoekHJxKc9J1tIaBU7WYUkwARI6o39itr9+QZA1xl0UR0j+MihzfHlBy6uMpkiRx8JdKPux/mhVPG9k1vwLJBYIC1HrIXlfJgXll/HjlKZZOzWbXe0U4rZ55ewcNU/DVHwr6TVDgAgpOwnWDRe6dIjLsKgWdhyh49RWBxfMkJEmq1v/ANpGfPnMhAUVKFSqVwHd/QL8LWt/toSXGtCl8kcl4xE7smAgSL/P8mvCFqD56rt7SC0W4huO/lPHnnSdl3xPQGsYkupc7ZWVxevPfV/2l5ipjqCqUS2MuZXf5Dm65ewfbtyfyxhvDsVrd13LGjTcSlZ7OoI8+ggDExlaR4WdcsFKpJCwsjLi4OGJjYwkNDUUURU6fPs2uXbtYtmwZX3/9Nd9++y0rV65kz549FBQU1HFoVdEa5mAwEGwyySnPeVUuuDmxlIfTNxocDoGYGInbZkDPfgokSeLoR8cB6PFEF1k2eFSh0ivocKmB4yvKyVpZTv8Z8hnSnjBkyBDZ2sra6SR9o5Okfhoqj1tQ6hWE9a0/q0J9/QqCgN2hIHdDBcX7bYS29z5URE59PEGSJP58t5wt/zFhKRGJ66Vi0n8i6XmlDqXa/TAqOWLn0MIyDi0wYc60sXFFGXs/LeaSNxPodUsEgqLx+RQXL/DtGiUrfhR45W4Ri6Rg/QpYv0KBNkxJmRmeulvip+9g1BVjuG6sxKktDnQSGFHiUilZtkliwODWZ+hC84+pJ/giU94OCyc22Ei+uv5KjXLqGZqsZeIPnVly0REyfzKx6+18hv0jUbb2W8OYxPQ649lNb32e3XMrio2OGs2ygmXEj/meR0P0/Pe/A3jllYt45ZWdZF9+OdqSEnp/+y22yEgO1QjtkxNPnUZNIQgCGo0GjcY9PpIkIYoidrsdh8OBw+EgNzeXU6dOsXPnTgAMBgPR0dG0a9eO5ORkoqOjW8UcDAaCTSY55WmdT7QgoKhQhcMBSiXc9qDAC++6T2Xh2mLK9pejTdDQfrp8D4wqukxpuVCGzp07y9ZW9p4zcWZh7odLxNBwFKr6p2ND/cYMcC/fFaf5tmFPTn08YcVLZpa/UI42TsWUjyJ5Iq0dfa4OqTZ0wb1Z5pJXY7n3UBfG/CeBmP5azCcc/HHPKVZcd4KC3Z7FKE++QcHWEiV3PQVhMSAhYLOACEjAhj/gzWfbsWMD5DjVFAsqeoxSsb+QVmvoQvOPqSf4IlPVnK6a43K02RhRvXVMXNyF8F5aDnxtomC37xs/z6U1jEnMGc9uSSs0ds+tNtbL0Is4TRybSjcxceJJnn9+N0ePRvLiixfhcAhkTJ/O8SlT6LZ0KR3O5FCVm7CwsKZ/5AOCIKBUKtHr9YSHh1eHPMTHxxMVFUVoaChOp5OcnBx27NjBzz//zNdff83u3bvJy8sLiEy+0hqui5ZGTnla71OthRGQkACnC45vt/PBXeWkrXNw5MMsALo/3AmlVt6ShwBdz8Ttnvi9AqeteXcOv//++7K1dXK329g1VLqN9qgGQhga6zdmgDtutzjVN2NXTn2aYsusSv54qwKFEq7+IJJLHg9H2UglKoVCQZfJ4dy2tzuXf51Mx8sNHF9Wxg/DM1j/WA42U9OxlRqNwPNvKNhbpODbtXDDDEhsL6A54wRXKJ2oNNCjn8CiFBU/b1QQEiLfSkRL0Jxj6ineyiRJUvWcrprj/rbpCR0uD6PjVRGYMu1seOq0z7Hw59IaxuSsZ7f1hTFUVtZ+ARYEgR4hPcizuY27Sy45zVNP7eX48Qh27EgEQeDA/fdT1qkTyRs2BESm1NTUgLRbH4IgoFKpGjSADQYDRqORZcuWsWvXLtnmtb+0huuipZFTnlZfVKKlGNB/GA/csZOVP0Fnm5lT+5yEYGMae1BqFEw+OR5dQmCSZP98Uy6Fx0UufSOa7lfUTUsU7JQXizwdW4wmBO68pQjr0Qq6Pd6B5GkJXrWTt62CJSMziBmk4+a9/ucyDhQHVlqZfU0pogtumhXBxfd7P2Z2s4vt/8xn30dFSC7oMimUHjdH0POOuuWVPUGSJCQJFE2ERbTR/JSfsjOvwyF0MUruLewnayhUU9iMLuZ1T8da7OKqJR3pfn3DL6HnE6JT4t2QDEQHPFveDY3BNz9QSxSV6NmzZx2j4L3j73Gk4giz+rsrWblccP/9l5KcXMHrr28HoP9nn5G8bh2rFy2CVpRxxRdEUaS0tBSbzUZCQgKTJk2qDo1o4/zhvC4q0VK4xEoee15g1XaBV5YYuOklHSHt9VTcPpTBn/YNmKELENpdR/ZOB+kr5Ftq9AS5SmKePBPC0OECFbnLSzm9oYKIC8K97je6n3uJt/SgDZfD+3e25ijxWZTlYvOXFkQXXPGPUJ8MXQBNmJLRM5O4eXcPOl8VSt5GM3/ddZKlo49StNf79GuCILBnz26fZAlmmrtsqyd4K1NR6tkQhoYM3UDpqY1UctG/3C+dm57Nw2n3f/WoNYyJQiXQfWo4MUP0lGS0Lu+uw1FXXrWgxiGe/V6phCuuyGbv3jhyc933IGOvXqgtFkJzcmSXqar8cLBQXFxMdHQ04eHh5Ofns3DhQnICoLc3tIbroqWRU542Y9dHat5g2nVTcvvrIczOiuCmz+Lpen/HRo70n15T3Der9OW+p93yhXPLI/tKVQhDu+4CtgIHmmgVhq71xyY21q8mTEl4Nw36ZDXGdO9DGeTSpyEkSWLBI+WkLHUy+I4Qrno9tOmDmiB2oJ4pv3Zh9H/bo09Qkbe5ghWTMtj8cBaWAu8e0oHWvyUIRp28lcmUaUefoCK6v/fXhBz0fyCa9peFoo5ScWi+ye/2WsuYOB1wereDosOty9itLze3SlDhlGqn5rr88pOo1S4WLHCvgpX26QNA7N69sst0bmhFS1NZWYkgCISGhhIbG4vT6WTFihUsW7aMsrKyFpGptVwXLYmc8rQZuz4SEVF3eU+pdJfYDDTtR2gJiVVQetxJYTPemK+++mpZ2qnanBZlcMsePSys0aXaxvoNGxhKURYUpHm/sUQufRpi9xI7+1fa0UcIXPfvxnX0BkEQ6HVnDLek92XgU3HE9FCT/r8CfuyRStp7p3F5GMsdaP1bgmDUyVuZTm21UZKvIHJQ/dlJfGnTGxQqgb73RFGwy8rumUV+pyJrLWMS29u9Sa0576lyoNXWXUVUK9Q4pNp6xMTYmDbtGOvXJ5OWFk1FUhJlHTvSbvNm2WXq1KmT7G36Q015NBoNcXFxhIaGkp+fz/fff8/69ev9LlzhLa3lumhJ5JSnzdj1keLi4hbrW6EU6DHJ7d090oyhDOfmKfYVp0MieYASfaW7clr08MZ37jbWb+wZ71dRms1rOeTSpz4qTSKLHi8H4Pp3DEQkyn+paSOUXPJ+e0Z90Zn2kyJwlLnY+exJdty2n+JNTZfaDKT+LUUw6uStTIVn5nLcwIY9u4HWs8eNEYR1UFNy2M7xleV+tdVaxiTujLHb2jy755auB7dnt2YYQxXTpmUQH1/JF1/0x+kUOD1qFNEHD6L1oLyvN6Snp8vanr+cK49CoSA8PJz4+Hh0Oh3p6el8++237N27F7PZ7FMlS29pLddFSyKnPG15dn2kvtQq5v0mRK2ag9skRt7RsFdGDnpN0bPvm3LSf61k1N+bZxPJuHHj/G6j0iSyc4kTlRaIcS+RNmXsNtZv3EC3V6Mw1XtjVw59GuKXlyownRbpepGK0Q80bLTIQWQfPVes7MWp34xkfJpD/pIc8n/Ko9sTHenzZg9UIfVnBQmk/i1FMOrkjUwuu0TJIRsIENOv4bj/QOupVAsMfjKaDc/ks+u9IrpO8T2VVGsZk9hWauzWt9FKp9DhkBxYRSs6xdn7j04nct99B3jrreE8/PA4/jbWzkssZOQLL3D0llvIGT3aHeDrJ0lJSX63IScNyaNUKqszNpSVlbFjxw527NgBgFqtRqfTERISQmhoKOHh4URGRhIREUFoaCh6vd6v1brWcl20JHLK02bs+si5ibydFU52X7+d1cc7UOAMozTHxVX/1/CmK3/pfoUehQpObrJiKXWhj5I/zdm5xMTE+N3Gid3ulFkdBiop230m7diwxh+kjfV71tj1PmZXDn3q41Sak3WfWVEo4fYvwpot40H7KyNpNz6c9De0HH37OMc+PIl5v5nBn/ZE36vuC1Gg9G9JglEnb2QqSbchOiGyu7rRjADNoWf/+6LY9lohp9ZXkrfTQuLw+tOgNUVrGZOYGlXURFFqNZlK6jO4+oT2QUIizZzG8Ijhtf42cmQ+L764k8WLe/DKoutIC/mJ9yqfZ/DMmXT/4QeO3HYbp0eO9CtDQ32hFS1JU/JoNBpiYmKw2+04nU5cLhculwubzYbFYqGgoKDO/hhBEFCr1ej1egwGA6GhoURERFR/QkND0Wg0DRrEreW6aEnklKctjMFHzt1tmv5sGpaj5fRMMCMI8NMLZayeGbjCD/pIJZ1G6RBdkPF784QyzJo1y+82slLc8bpJ3cFR5kLXTkNIcuM3osb6jeymQaUXMGc7sZY2nXvW03Z9RZIkvnmsksSBaq58IYT2A5v3fVKpVdD39e6M3X4h4f1C0J7MYf/Y1VQerrvRKBD6tzTBqJM3MlWtUDQWwuBtm76iDVcy+Mloki7Rs3+278vcrWVM9JFKQhOVOCwSZdnOeo4KTuoLY+gf2h+tQkuKqf40TCNH5jNz5ibeemsLx/uOpLPxELerF2As1TD0nXcY/eSTJGzfDj5ugD58+LBPxwUKT+QRBAGtVovBYCA8PJyoqChiY2OJj48nMTGRhIQE4uLiiI6OJiIiAoPBgFKpxGKxkJ+fz5EjR9i5cydr1qxhyZIlzJs3j6+++or58+ezePFiVq5cycaNG0lNTeXkyZN8+eWXOJ3BNc+C7VqVU562PLs+UjOfW+HKPHZN3oKgFhi5czypu9TMneGOmfzbzzEMneqbR6QpNs808dvfSxh0u4EbvokPSB9y87+bzOz8wc7kGSLCmhMkT47kwv9296vNb4YfJz/Fyk3rO9FhTMvmHU5bbee9K8sxRAn8JzMCQ2TLvU86KxykX7sW0595qNvp6b9uIvqeDa82OAqtVGRZyFlRSkR/A1HDwzF0CszcbaN+1j9fwM5/FzPy1Vgu+WdcS4uD8ZidOd2PotQJPJDbC10zrCC1JD/eVYgxy8XYlyLocbn3cz9Y8uwCvJ7xOlmWLGb3n93kcntWVhg//9yVjesSuVlayMywl4gryyb3kkvY/X//FyjRzyuqShlXeYXr+9SbOUOlIjIykqSkJDp37kxcXFydqnhteEZbnt0AUF7u3rRhza4g7V53Lrgeb/QjfFAko+41cPvnkYgDo3j8QQ35OYF5n+g5xX0zPrrKgugK/DvLli1b/G6jyrMbYqnEfMKBPqnpeNam+m1/WRiGXiHk7/duN60c+tREFCUWv+j2skz+P12LGroAKoOa3ssuJXxcAo7TFg6MX03FgbMb12rqb1p7mn2DfuHg7ds49Npxtt24n53PnWTNjGwclc1bqc8f5B5TOfBGpoIMJ5ED9cQPbdzQai49I7tp6DDBgMsqcfg7o09ttKYxUYUoydxgJ39/64nbbSiLwEWRF1FgL+Bo5dEm2+jc2cxTT+3ji9nrOTR0Iu3NGWy4+E6SNm/2KTVZfn6+18cEkuaQp6qUsUajQa/XV4c1REdHExcXR2JiIu3atSM+Pp6YmBgEQSAsLAy1Wo3RaCQ1NZVly5bx9ddf8/3337NhwwZOnjzZrFkigu1alVOeNmPXR0RRpDIln8wxP2LoqCFqTCxdnulR/fdxD4Zi6K6juAA+fS0whmhsTzXR3VRUFotkb/WtZK43mM3+hWWUl4gUZoqodeDKdOc2jBnedO7Zpvo1JKooTneQv9e7m4K/+pxLyhIHJ3a7iGwncNmjgd2U5inKEBV9fr2U8DEJKFRwYsJPlM4/hCRJ7l3HlQ5y/rWbgxNW4zhtQWOA7o8lk3hVLBlrnRz8upTFIzMwHvV+A2BLIPeYyoE3MuVstZGX6iSmT+PVnZpTzwH3RwGQ9mWpT3m9W9OYxPc9k37sUOsxdhsak5GRI1EJKjaWbvS4rbg4K88/v5uO3Sq5OuW/lEUl0HvePK/DGZo7jVdTBIs8VaWNtVotTqeTsLAwoqKiiI+PJyEhgaioKEJCQqisrOTw4cP89ttvzJ07l++++441a9Zw9OjResNW5CLYrlU55Wkzdn0kxKIi8+IfcGUZidWZGPLrSARl7aWip95SoFTCT19LZKbLb/AKgsDAeyLQdTewb1ngb84TJ0706/gTu9xe3Y4XKDHudacdix3WdNaKpvqNH+Q2DPL3eWeQ+atPTVxOiZ9edidSv/YVPdqQ4NncojSo6bPiUhKuS8SZX0n2XWvImvorQ4+1I73XN5R8kII6QUf7VwYxdMdELvi4N6NWDGLqn12J7KGhKNXKX0/lk7OteSv2+YKcYyoXnspUUeii/LQLTahAVFe1LG3KQbepYehjlRSl2sjf6f0caE1jEt/Hfd4LDgZXLGVjNLT5KlQVypDwIWwq2YQoeb46o9O5eOWVnWgjFLxge53IjAwStm3zSqYOHTp49ftAE2zyQF2ZlEoler2eiIiIak9wdHQ0oaGhOBwOjh8/ztq1a/nmm2+YP38+69evl12mYLtW5ZSnzdj1EXtOOZJDJOaxQXT5fSrqsLoPp669BK6/V8Dlgg//EZil4E6jtBRmuNi/LPCeXX+DxXMOuegxWkWnfuCySoR116GNbvyh7km/CYPcN/uCNLtX4RxyBr9vnm/ndLpIXFcFY+4Nrp3IAMpQNUkfjKL93MtQhGswLztOzmPrcJwqR9sljD6/XkqH1wYjqM7eEmIH6LkppQfdb48m/XcbC6/M5fTuwM8zfwi2DRbguUwFZzanxQ/QIjSRCaA59VRpFfS9KxKA9B+8r6jWmsYkvq97Q2nBIUezVqf0h8aqlfU09KTIUVSnmlpTREXZuP/+A5RWup0RKi+9iYcOHfLq94Em2OSBpmVSKBTodDrCw8OJjY0lMTGRqKgoBEHAarWSk5Mj+xwNtmtVTnnOC2P3xx9/5OKLLyYmJgadTkevXr144403mly6MJlM3HPPPURFRREREcFtt93mcbEIZQcDnZZOIenjcSh0De+4f/RVAa0Ofl8CqTvkv3l2uURDSLRAQbqL/MOB9UZMmTLFr+MPrnVxcKOI7kyy89jhnuUibqpffZSS8A4qnBaJUi/q2vurTxVOu8TOpQ4i2wlc/y89Kk3weHVrIggC0Xf1oef+W4l5bBCG5/rTfs5l9Ei5GcPQ+jc4asOVXDknmZ7XhGIziSy8IofCA8Eb0iDXmMqJpzJVrUxUrVTI0aZc9JsRRVQPNQe+LMVp9e7FvTWNSVg7JdpwAUuJSEVh64hVbyytVoWrAo2gQaNoek6di7K4jI95nPzOvckZO9arYzt27Oh1f4Ek2OQB72SSJInKykqMRiOSJNGvXz9uuukm2apyVhFs16qc8pwXxm5xcTHjx49n9uzZrFq1invvvZc333yTp59+utHjbrrpJtatW8fs2bOZO3cuO3fuZOrUqR71qYzSEn5ttyZ/l5AscOcT7gn5yavy3zyVKoF+V7vjQ9OWBtbr5m/uxMwdZzanmd2b+2JHeJao3pN+4wd6H8ogVy7IjfPt7FruRB+r4MKbm/ZUtzSaDmEkfzyWqL8PIvruvk16ERUqgakLEuk+OYTKYpE1/yjBeDI4l3mDLb8neC5T/j73y3nCwKZ/39x6xvTRoglXYC8TOf6rd3F0rWlMBEE4G8rQSuJ2GzN4yp3lhKl8Kwhy1eqZhFPGvscf97rQRLBlEwg2ecBzmZxOJ8XFxZhMJiIiIrjhhhu45JJLAqJTsF2rcspzXhi7Dz74IG+++SbXXXcd48eP5/nnn+fpp5/m22+/bdDNv3XrVlavXs28efOYNm0a1113Hd9++y2bNm1izZo1TfZZ4kV5xfueF7hwgkDqboGdG+X37g6Y2jzG7oIFC3w+tuSUSGmuREikgNZuRx2u9Niz60m/HcaGkDgqhMIMz3Pt+qNPFU6HxNK33Ab2NS/qUSpbzyXljf5KjcC0H9vR9/ZwDv9iYcGUPKxlwef5kmNM5cZTmSpMEu3H6EkY3LQXriX07H17JACHvjV6dVxrG5OOo7V0GKOjONO7vN0thdXa8H3f7DL7ZOxGHj7MRVmr+I/mBew9vI93zcjI8PqYQBJs8oBnMlVWVlJYWIjL5eKiiy7ixhtvJDo6OmAyBdu1Kqc8refJ7CVV1VAaYtWqVSQkJDBmzJjq70aMGEGXLl1YtWpVk+3Hx3ue1zYiSmDwJVBcAJ+/Lb+x2/sKLWo9nNjuwJQbuBv0Y4895vOxx854dbsMVZD5azmVlUqiBntm7HrSb0RnNVmb7JzY7Lln1x99qtj8nZ3C4yLteim46Mbg9+rWxFv9VToFkz6OJbaXmvw0O4tvysflDK64RjnGVG48kclpkzi8wsqxjQ7i+jftzWgJPXvdHIGggKyV5VhLPPfst7YxMSSoOLbBTvau4NjB3xQhIQ3nFjc7zYQqm854cy7dfvoJkzKShe0e8Emm/v37+3RcoAg2eaBxmURRxGg0YjQaCQ8P56abbmLgwIGyhy2cS7Bdq3LKc14Zuy6Xi8rKSjZt2sTHH3/M3/72twYnx+HDh+ndu3ed7/v06eNRtRVvU2Lc9bhAiAHWr4KDe+U1EDQhAr2ucD8g9y8PnHd33bp1Ph97bLv74ZiYLCKJEDVAjzrEs2UYT/ptd8YbdnqP5w8of/QBdwaGpW+6jevrXtKhUAZnrG5D+KK/PkrJbSsTCYlVcPQ3CxveNMoulz/4O6aBwBOZCg7YEZ0Q01OFNrTp23JL6GlIVNPhslBEh8SRxWUeH9faxiThzCa1/FaSkaExp44vYQyGU6dI3LaN+WH3ERLvWwXI3Nxcn44LFMEmDzQsk8PhoKioiMrKSnr37s2NN95IaKj3Lyy+EGzXqpzynFfGrsFgwGAwMHr0aMaOHct//vOfBn9bWlpKZGRkne+joqIoLS2te4CfRMUI3HTmJTkQ3t0B11aFMgTn5qHMHW6Pc7jCfWOOv9Azr66nRHVVoQ0TMJ92UZ7fPMuPWxc5yM8QSeimYGQriNWVi+iuam75JZEOl+j5658mtn/mueHTRv2cPpMjut3g4IqZO5c+t0cAkO5jgYnWQEI/97Wcf6B1xOw2htnlvWe3x/ffI6pUzLQ9SWxs8KcbPB+QJAm73U5paSmFhYVIksTll1/OmDFjUCjOKzOtxTivzuKWLVvYuHEjM2fO5JdffuHRRx9t9Pf1eX0lSWrQGzxr1iyGDRvGsGHDMJlM1W8dn3zyCcXFxeTm5lanyli9enV19Y+ZM2diNpuZOD0HhdLFqsXw1ed/sWuXu/La22+/jc1mIz09nYULFwKwZMkS0tLSAHjttdcASEtLY8mSJQAsXLiQ9PR0bDYbb7/9Nv2maBEUEulrLFjLRObOnUtWVhZms5mZM2dWn5/Vq1dX65Kbm0txcTGffPIJ4H6Lakwnm81WR6esrCzmzp0LwPLly+vV6btvF3Iy1W2AWo6732a3nl7TpE4Au3btqvaiN6aTQiFAgjuOOn1DkUc6jRs3rt5x8kSnBd8t5Oc33F70YXcVoVQJHo1TlU7Lly9vUidfx8lTncaNG+fz3LPEnGDwDPcL1srHS/jtf/tapU4/zP+ZSqOLb776IWDjNG7cuCZ1Wvn1dgB0nSqanHsLFy5k3LhxXt8j5NApNyYVwyA7tjKRj1+b5dE4de7c2SOdao6Txeji1affQ5KkgOg0YMCABueeaDCiNkB5gUhFkcure0RzUfNZZDabq72E+/fvx2q1UlFRQerBVEocJWit2uoKYqmpqdjtdsxmM+np6QCcOHGCwsJCAEqWLKH9unX81vcWTliSufjiPDIzM6v3qFTpWVJSQmZmJuCOPTUajbhcLvbs2QOAWq3mxIkTAKSnp2M2m7Hb7aSmpgLuimbZ2dmAOwVXRUUFVquV/fv3A26vZ306VaXrys7O9linPXv2kJCQgNForI6T9UWnwsJCWXWKjo6mvLycY8eOUVhYSFFRERaLhc6dO2MymYiNjfXoWeSrzVCle81rp3Pnzi1y325Ip+LiYq91aghBai3JBL1k/vz53HXXXWRkZNCtW92sCdOnT6ewsJC1a9fW+n7y5MkArFixotH2O3bsyMmTJ72W68X7RX6YDTfOgLdny/uu8cnYYo5tsHPnokiG3OR9Xfcm2//kE59iaE6kunhpWBm9x6jofOQ4FdkObjzQl6i+nsnoab+/Pl7Mtk/MXP52JGP/L1K2dutjy/d2/vifHYtR5I2dYajUrSuEAfzTv4rfXyhl4zsm9FEKHtieSGwP71McyYmnOkmSxJ555fz+XCmJlxhI/8vOFa+EMvqxUNlTx3ki06xRpzm52cZdqxPocUXT14UcY+crK6af5OjiMsbMTGTI07FN/t4bWcvzXfz2bAmZf1opd6mJSFZy85wIkgfKO6+akumjC/PJ3uHgb+vi6DbWc2/7sGHDSElJkUNEj2nfvj2ff/55ne9PWk7yyMFH+HuXvzM2uunUYQqHgzGPPYbgcjFIkYqk0/DhhxvxJUx0//79QRUnG2zyOBwOsrOz0ev1SJKEwWCgf//+9O3bF7W65VYJW/K+Uh/eytPY9XdeeXZrMmTIEACOHz9e79979+5db2xuQ7G85+LrjsgHnhNQKGDrn3D6lLy72QffoqPDWC371wRm+e3WW2/16bgjW5w4HQKGcKjIdqAOVxDZ2/Nyup722+FiHUmX6CnM9Oy8+qqPKEosed3GgfUuJjysbZWGLviuf00uezOS3tfqiR+o5turC7AYW3YHu6c67f/GzJ455VQUimSn2LGUSexZ7uR/15fJvumuKZlEUcJmFegwWkfiBZ496OQYO1/pOd0dynDEwwITnsrqqBTZ8nYJaYsqKC8UcVol8o84+ex6M/uWyxue1ZRMiVWhDAeDP5RBp6v/Xpprc3sR22nbNd2IKNLn668Jzclh9gX/5FhuHNdff8wnQxege/fuvh0YIFpKHkmScDqdWK1WysvLMRqNFBYWUlhYiF6vJykpiauvvppbb72VQYMGtaihCy17X6kPOeU5b43dzZs3A9ClS5d6/z5p0iTy8vLYtGlT9XcpKSlkZmYyadKkJtv31SHeuYfA7Y/C6WyY95FPTTRI38k6Dq93sf07G9Zy+R32NptvD5yjW9wbPeJj3YZQ/HBDk7ldfek3vq+arM0OMv707Pe+6rNzqZPsAyIxHQTG392ynkx/8FX/migUAtO+icVSIlKU7mTR9MIWzdDgiU5l2Q5+eyifvA1mJv47kpdOJjJjeTTZ+12krbCz6PFyWSsTNSVT0REn2bucFB2XCPNwQ5AcY+crna8KQ21QkLfdgimr6Q2hnsq67d8l7PqolKQ+Cp48lMQ/Tycy+K5QCo+JfHlzGVkp8hmeTcnU4SINSRdpKTwe/OnHGpqrO0070Sl0dNQ3XrxAVVnJsLfeosuvv/Jj4j08+duDDBpUyKhRp32WyeUKrvMWaHkkScLhcGCxWDCbzdWxt3l5eRQUFFBSUkJZWRk2mw39/2PvvKOjqro+/NxpmfRGCoSE3nuVJk2UZkERaYoVu6/d147YsGFD/V6xYaMpCKIioFKk9w6hhhbSk8kk02fu98eQmJBMn8lc4jxrZS2Yufec3z63zL7n7rN3eDjdunXjyiuvZPTo0TRs2DDgWRbcJZj3ldrwp5564eyOGDGCd955h+XLl7Ny5UqmTZvG448/zvjx4ytDGFq2bMmdd95ZuU/fvn0ZPnw4U6ZMYfHixSxZsoTJkyczYMAAhg0b5rLPkpISr/Vef4u9hPC8T0Gr8d+PakK6nBb9FJj0sPcX/5+0v/zyi1f7Hd1kv9FEC0YSL4smbURsQPpNbq9EoYaiE1Z0xa5nd72xRxRFFl+I1b3uv2GSrZbmDt4ez4tRR8u5eVkKkckyjq8ysPxR93NQ+xt3bFr9dAEWvUj7G6MY8GQcgiDQ6Wo1DyyNRREGp/dZ2TTXf2mnXGk6u93eV+Oe7s/q+OvYeYMyQkaza+wr/I/+4Hp21x2tpWfMbH7LvjB41EcNSGihRBUuMGFWFP1us4cRLHvdQHmJf96GudIU30RJ1mYLWZuln5GhNofAaDOyvmg9/eL7oZY5fosWmZ1N/yeeIHnbdp6OmMnE/M+49dZDTJ++Bbnc+98mb0L8Aom/9NhsNkwmEzqdjtLSUoqKisjLy+P8+fPk5+dTXFyMVqvFYrEQFRVFs2bN6NWrF6NHj+aWW27hzjvvZMKECfTq1YuVK1f6RZM/CeZ9pTb8qce7vCISo1evXpULExQKBc2bN2fGjBnce++9ldtYLJYaT3fz58/n0Ucf5Y477sBms3H11Vfz4YcfutVnUlKS13o79RS4bLDIljUwfzZMfdLrpmrQa3wYxzda2LbASO8J7ocKuMPdd3uec1GTZyPnmI2wCDAeLiNni4Huz6UGpF+5QqBRVxWnN5s4t8NEq2HO7ffGnp2/Wji5y0ZcqsDQOy/dWV3wzn5HxDdRMPmnZL4YksP53SY2zdLQ9yHPHmr8gSub8vcbOTRfizxMYMjb1a/hlv2VTPwkms/v1HF6n462g5UkpPk+H+BK09kd9hnLxj3dP5/8eey8ofVNsRyZr+HowlJ6Pun8XuiO1i0zi7HoRdrdFEX65f/kjRUEgZs/jSbvHGz/yUxEvI47v/A9DZMrTY062X8as/eZnS5algK15dndWrIVnU3H0IShDvdL3LOHHjNmYDCrGGZbyZH43rz9xAZatvQ9u0q7du18bsOfeKpHFEWsVismkwmz2YzFYqnVh1Cr1cTHxxMfH09SUhJJSUnEx8e7FY4Q7Gu4NqSmyZ966sXM7iuvvML+/fsrY2J27tzJQw89VO2Eq7oCsIK4uDi++uorSkpKKC0tZe7cuTRo4HrBBUBpqW83hKlP2m+ecz4QMZn8N7vb48YwBAH2Lzeh93OFq4pVmZ5QMavbvJecgu06AFL7OE6C7mu/jXvYj/lZNxLCe2qPKNpjdQGufTIMlVq6P4Du4M3xdEZGPzXj5iZxar2R3x4u5tBSnV/bdwdXNm2cnk9iCzl9/htPXNOaP0gDbg+j6zVKdBqRr+8t90s4gytNlTO7Pdx3dv197Dyl6YgolFEy8nYbKDnh/FpzpVV71sz+2UWkXaZi8Js1778KlcDNH0aiDIN1X5rYt8L3WXdXmmIayohIENCXiJSck16lwKrUNrO7oWQDCcoEOkV3qnWf6JMn6fXqq5ylMV1MO1CPbM7776/zi6MLVGYlkAqu9FSk/iorK6OoqIjc3Fzy8vIoKSlBp9OhUChITk6mQ4cODB48mHHjxnHnnXcyZcoUrr/+egYPHkyHDh1ITk52O+422NdwbUhNkz/11AtnNxj4mvtu0Eho1QFyz8Ev8/wkCohrJKfVQCUWI+xe6t8KQNHRnpedPHIhXrdxCxGLTiS2hYrwJM9eKHjSb+OeKgQZ5B91/frRU3v2rrJwbKuV6AYCw+65tGd1wbvj6YqOYyO54pU4RBEWTszn7Na6jQFzZlN5roVjS7Rojpvodnfts86CIHDb/yIJjxXQlohsXex7nKgzTVaLjbI8uzOV1sP9MIZAHDtPUITL6HhPArIIOZkLnDtIrrTu/aIEi14kromCuKa1X1eN2sq5fno4kQkCK//PhFHn20OIK02CINCok/14nN8v7UVqF88620Qbe0v30jWmKzKh5u+UqqSEXq+8SpEtjv7lq7n8FiP3378ftdp/Tr1KJa3748V6rFYrer0ejUZDfn4+58+fp6CggNLSUkRRJDU1lV69ejF27FjuvPNOJk+ezDXXXEP//v1p3bo18fHxyOXuFUVyRLCv4dqQmiZ/6gk5u17ia0UTQRC46wn7Terzd0S/LojpNd4e47ZtgX8djX79+nm8z+HNVhp1lJMQYXe8U/t6Nqvrab+Ne6uwhsk5uMq1s+tJu6Io8vvHZtr0l3PtkyrUkZf2rC54dzzdYfBzsXS/IwqzXuTPacUUHKk7Z8GZTfu/KsFmgRZXRxGd5tixjG8kY/zMCA6tt/HNw3qfF3s605R7yMq5IyINuoQRleT+j2egjp0npA2MxFRqI3OB87hdZ1ptVpF9n5cA0OXueKftjHhcTVJbBduXWvj5Dd8qRbozfhWhDOf3STtu92JH7oT+BFqrlm7R3WpsKzOb6fH6DGSFpYw0/cLwW0u46aZjfteUkpLi9za9RRRFEhISKC8vp7i4mNzcXHJzcykuLkan0xEeHk7Lli0ZMmQIN998M7feeitXX3013bp1IzExMWBFHaRwDV+M1DT5U0/I2fWSioTWvnDNJEhpBOdPi2xY5T9nt/vYMAQZHFxpotyNhVruUpFo2l2MepEjm2ycPiCiyLNX4vHG2fWk3+Q2CmQKgeLTVjTnna/A9aTdvX9Y2fazhbOHRa66T9pVrtzF0+PpLoIgcN3/Erns/iiO/W5gzpU5aM7UjcPgyCbRJrLnsxIAutzj3KkCGHS7iha95BSdE/npNd8cK2fjfGqL/UEguY1nbzsCdew8oenwSMJiZeTvMVKU6fjB2pnWk8vL0J61ENdSScYQ5/cGuUJg0lv2HMTL3jKSe9z7FfbujF+jLgoatJajyZV2GEN5eXm1/+/X2osYdI7pXGPbVvPnk3joILfa5tDl9nBuvPF4QDRVFFoIJhaLBa1WW5nqS6PRYDabSUhIoEuXLlxzzTXccccdTJgwgaFDh9KqVata458DhRSu4YuRmiZ/6gk5u17iywK1ClQqgQeeB5sVZr/hP2c3JllG26FKrGbY9ZP/Znc9DRY/ttWKxQxNOsso3mG/Iaf29bxMsCf9yuQCGb3ss3YVjoSv7YqiyIJpF2J1n1ARHn3pz+pCYBcjyJUCw99KIL1vGJrTVuZclUt5fuDTETmy6cw6HWVnLcRkKGg63PU5KJMJ3PaR3bHa/IOJ7EzvtTsb51Nb7G88mvTxLL+mFBaSKMJktBxjf83oLJTBmdbMRfbqiJ2nxruVjrBNfwWX36LEZIRfZnp/b3Nn/FI7qsg+AgfceEsUTMLDqxchOaU/RZwijgRl9Vzw4Tk5NFv8E98Lk8kb3J8bbjgRME3u5KoPBDabjfLycgoKCsjLy0Or1RIREUGnTp2YMGECt99+O9dffz2XXXYZDRs29DkUwRekcA1fjNQ0hRaoSQCLxT83wGsmCcjlsHk17N3m31AGdYzAkQ3+u1EXFhZ6tP3BdXYHoVVPAXUjFamXR5LYyfMMEZ722+SyCmfXecyyu+3uWWnlyCYrMQ0ERjworVg0X/B0XD1FFSnjll+TSemkpPikmaV3F6ArDKzD68imvbNLUEQIdH84AZncvYeVlr0VXPtMGPln4OtHvZ/ddTbOWZvtD2RNL/PsvAr0sXOXNuNjAOfOriOtZefNHPhGQ4NOKjrcGuN2nxPfVNO8t4IV/2dm13LvQmTcGb+0TgoEAc4ftGA2SrfQ6MUhcGcMZ0hXp9fYrt1XX2G2KZgW9ip33HEooJrqMl+rzWZDr9dTWFhITk4OGo0GuVxOx44dGT9+PBMmTKBhw4bExMRIKquGVK7hqkhNkz/1hJxdL9FqtX5pJzpWYOK9F2J33/Lf67LuY8MwImfNVxYKz/in3Yoa2O5yaJ3d0U5KsHL6bwOiUo5M4fnNxtN+m/axOw4nNzl3dt1pt9qs7pMqwqOkc7P0FU/H1RvC4+XcujKFlleFc2iJni+H5gR0hrc2m4waK0d/0mIssdH6Bs8WPIx6JAylGnYtt7DzV+8cK0fjrC+1knPAglwJad08m9mti2PnDhnDolAnyCk8aKRgf+0PBI60Hvy+FGwQ11xFVIr79sc3lNPnRvv2cx4xYPEim4074xcWKZDUUo7NAjmHpDu7azL9c58TRZGzhrM0Dm9cbZv4gwdptHEjr9meZegt5cTHB9YZzc7ODmj7oihiNBopKSmpjL+12Wy0bNmSMWPGcPPNN9OvXz9iY+0LUaVyvVQlpMk1/tQTcna9JDEx0W9tTXlYQKmCFYvg1DH/zCBExsvoPFKJKMLfX/vnxnbbbbe5va3FLJK50e7UqLX2FFSNBngXD+VJv2B/JdywZxjnMnFazcuddnf9buHoFisxSQIjHqg/s7rg+bh6S3Sqgmv/l0hiawW5e818OTSH0vOBcR5qs+nwwlIsBpGMIRHEOljt74jYZBnjXrK/jZjzqB6z0fMHR0fjfHKLBXWqgs43haMK9+whqq6OnSvkSoGWN0SR0CGMY7+W17pNbVpFUeTA1/aFbR1vi/O431EPq2jYWsb5IzaWz/L8/ubu+DXuao+lPrNbus5u1TCGYksx5dbyGjO76QuWUigksrT5HYwenRVwTW3atAlIu1artTIOt7CwEL1eT1paGiNHjuTWW29l6NChJCcn15jBlcr1UpWQJtf4U0/I2fUSjca9uvDukNJI4LpbBEQRvpzpv9dlA2+3L6T6+ysTNpvv7S5btsztbU/utpLSQkZ6Rxklu+yL09L6e+fsetIvQEyyHL1GpDTHxpldjn+kXLUriiI/zbDPmlz3VP3IwFAVT8fVF2IaKbhzTSpJ7exV7r4afJ7CY/7P0lCbTfvn2K/VDrd6V+RixIMqOg9XIFfK+OV9zzU7Gufj681ozotEJXseN1iXx84V7W+JJ++AhZ0flWCz1rzP1KY1d6eBgv1GwhPlNB/leWYbhUrg1vfCaDtQzrJ3zRTnePYQ4u74Ne5id3bP7pGus1s1ZOCM3p5Ptqqzqz6fQ+Odm/hMmMoDT2b6VBnNXU6dOuW3tkRRrAxTyM3NRavVEhkZSb9+/bjtttsYNWoU6enpTrMmSOl6qSCkyTX+1BNydr3E3cTR7nLnhTRki74SKcj1z82o4zAFCY0F8k7YyPzb95t1o0aN3N529yobJ/ZBi8vk5O7UI8igYZ9w1zv62G8FLS+3H59jfzt2Tly1u2WJhVP7bfS4WsHw++rXrC54N66+EN1QwR1rUlCGCRQesfBZ32zObPEt08HFXGxTUaaR7I16lJECrce6HxdaFYVS4JrHwzhz0MaiV4wUnvXMsXI0zsfX28/Nlpd7fm7V9bFzRuPLw4lroUR71sLJlTVnd2vTWvEA0m5yDHIvS253H6UiIlZGUbbIt095Nrvr7vild1WgjhUolXBGhqpO3lnDWaC6s8vHf2NDhmbSUBo3rn323d/4I6uBxWJBo9GQk5NDcXExoijStm1bxo8fz/jx4+nYsaPbv8NSul4qCGlyjT/1hJxdL/F3ipIWbQWuuA5UYbDka/84uzK5wIBb7bO7677yvcBEjx493N5275/2EIb0xlZsZkjqoiYsxruVr570W8E/zq5ju521a7WIfP+sibJi6DpCUe9mdcG7cfWVqGQFtyxPpeWIcHQFNpbeVcDeuf6Jf4eaNu3+TEODbuF0fygBVZT3t7suVyroM1aBoRy+ftwzB722cbaaRU5eWJzWvL/nD87BOHaOEASBznfYZ833flHzjdfFWs06G0eW6Wg8ONKrEIaq3P6+2l5Z7Vszh9a7/0Dv7vg17qagVCNj129Wv+ZC9ydVHb7zxvOEycIqMzFoCmR02fMbq2NH0e+muls05ku2IpPJRFFREXl5eeh0OlJTUxk+fDi33norAwcOrIzD9QQpXS8VhDS5xp96Qs6ul+Tk5Pi9zfueExBE+N9rIqUl/rmxDrzNPmu09QcTeq1vbc6YMcOt7Yx6kcMb7M5utMkewtCov3ezup70W5WWlysRgcJTNochHM7a/WuOmXOHbaQ0Fxg21b+z+FLBm3H1B2HRMib/nEKfh2PQF9r4cXIBv/6n0KuFRhdT1SazzsbeL0vJ3WWi5fW+V+K59V010Q0Eis6L7F7pfjhDbeN8eqcFZbhAShs5Mcme34aDdewc0fHWGAQZHPu5DF1+dafzYq0Hvi+l9JQFsx5SunmenaUqKc1ljHlaRaM2AotmmLCY3TuH3B2/+EZyYlMF9BqRvOPSnN2tmmc3z5RHsuqfmNVDH+SSRAGWib2py0QEu3bt8mj7ilCFgoICCgoKMJvNtG3blkmTJnHNNdfQpEkTnzIpSO16gZAmd/CnnpCz6yWBqBDTuZeMjj2hrBTmfuwfZzelpZw2AxWYdLBloW+zu4899phb2x3eaMVshKZdZJSfNtNoYCTpQz3Pr+tpv1Vp0FxOalclJ3bZOLe/9tX/jto16kUWvGQfq0mvhqH08jWr1PFmXP2FXCkw8r0EBr0Qh1wJW2aVsujmPJ+rrVW16cD3pRiKbTTsraZRb+8ftipIyrA7Vgf/tjH7fiNGvXvXaG3jfPAvM8WF0P5q7wqUBPPY1UZ0mpLmIyOxmeHAd9XTkFXVKooiO2aVANDjoTi/9D3mvyqsosDO36wse8+9e5wn49ekhz1u99QOacbtVn3LmG/KJ0lln1U9ejSW9rtXoVXGYbuqQ51q6ty5ZkGL2hBFkfLycvLz8ykuLgbss3lTpkxh4MCBREZ6/7tRFaldLxDS5A7+1BNydr0kUHkE733OfkjmvCeiK/ePwzvoDvvs7rqvfNOclZXl1nYVIQydhsjIXFJO1jojjfp4H/bhbr9VEQSB9AuLSw7+UbsD5ajd32aZKDon0qybjP7jPatsdSnhzbj6E0EQ6H1fDHf83ZD0fmEc+13P/3U5x4Z3NLUudHKHCptEUWTHRyWA/5wqgNH/UZHRUUbOcZEfX3XPsaptnA+uMgMCzS7z7q1BsI9dbXSZGktKTzWHl+qwVpmlr6r1zDo9+ftMRKbIaTvOP3Xvw8Jl3PWhfYZ4wUsmck+6noH1ZPyaVji7O6Xp7Fqt/zzM55nyKp3dhd804Vp+Jm9gX0Q/rzFxhavUnKIootPpyMvLQ6PRoFarGTRoEFOmTKFHjx5+XxMjxeslpMk1/tQTcna9RKfTBaTdPkOhSx8oKYQFn/rH2e11o4r2I1Uc32/PkuAtO3fudGu7c5k2FCponGHDXC6S0FpJVEPvnUZ3+72Y9sPsN8yDq2p3Smprt6xYZPGFDAw3zwhD5kZVp0sVb8fV36RfpubmX1Jod30kFoPIyieLmHttLif+1HvcVoVNx5frMJbYiEiW03ac56v9HaFQCtz7qRqZHA6tt3Byj+vr6eJxNupEjm0wIwjQbqh3P+pSOXZVaXlNFMZyOL1Wz47/K6n8vKrWPXNKUagFut4T6/XCtNroNlzB5RMVRMbDgpeMLuNrPRm/ipndrB2BrwDoDRUFjgw2A6WWUpJVyZw8GU3s7oNEUU7BgN51rqmgoKDWz0VRxGAwkJ+fT0lJCWq1mquuuoqJEyfSpk0bpxkVfEGK10tIk2v8qSfk7HpJQkKC6428QBAE7nvefli+fFvEaPDd4VVHCjRsI0engd8+8D6UYeLEiS630eSLrP/JhjwS1KX2hTwZg31bzOdOv7XRfph9RvvIOjMmQ83ZntraXfSGkSad5XQdLqfrVcErJVkXeDuugSA8Xs4NXycx+dcU2t0QwdHf9Hw9LIdvrjpP1jq924uDJk6ciMUosvLRAorPWBn0ZhKKMP/e5tr2k3P90yoOrLMx6zYDZhexxhePc+YaExYTZHRXEJXonTYpHbsKBJnAkDft+cfXv1yEocTuHFZoPbKsnD1zyohqpvLrbHsFt78fhkIpsOYbCytnOw+H8WT8mvSQ06yfAqsg+CWFo79Rq+2z2vmmfACSVcksXtyC6+VLsYSFUehmSIE/admyZY3PTCYThYWFFBUVIZfLufzyy5k0aRJNmzYNeGUzKV4vIU2u8aeeeuHs/vDDD1x77bWkpaURFRVFjx49mDdvnsv9NBoNt99+O/Hx8cTGxjJ58mS3y9NVxBcFgkGjoF1XyM+BxV/55+Y68iEVggDr55op8TKNzqJFi1xus2OFFVGEVj3l5Gyxz35nDPItXtKdfmsjNlVGz4lqBLWCw2trzspc3O6ZQ1aWvWvm4N9WJs9QSaq0ZCDwdlwDSetREdzwbRJXvB5PWIyAodjGnEHnmd3rHLu+KsWgcX7uLlq0iI1vFlN0xExCaxUdJvrnVfnF3PC0ipTmAid32/jxNecPkBeP8+7lFuKaKeg9ybt43dralAqtro4kY1A4+iIb618tAuxaTeU2fn/Q7ox1uzuWiAb+Dw+KS5Yx5S37mH79uNFpOIMn45eQJif3FOz7w0rOEektUjMY7JMKFc5uuKkh69Y1YkzYLxR07YpNVfdpE0+cOFH5b1EUKSkpoaCgAJvNRq9evbjlllto165dnd1jpXi9hDS5xp966oWz++677xIVFcV7773Hzz//zJAhQ5g0aRKzZs1yut/48eNZs2YNn3/+OXPmzGHbtm2MGTPGrT4rnqYDgSAI3POcQKee8Otc/8zupjSX0fM6BRYTrPqfd4uAWrdu7XKb7b/ZX6n1HCHn7N/219C+Orvu9OuIlFZyyopEdi6p6ZBUbVcURb58xIjVAlferaRFt/obq1uBL+MaSFQRMgY+E8fDx9PpMD6S8EQZ53eY2PmFlrcaZPH1Fdlsel/Dib/06Ar/eYixWUUUu9uz4xN7+quR/0tCERaYH9PwKIGHvlITFgn7/rJweJPjV9wXn2c7l5rJPynSaoD3cYlSPXaCIHDFOw1QxcjY/2M5q54qpJG6DT/cmEPpaQup3cLo9aB3xT3cof9NSvqNU5CYLvDFIwaHFRQ9Hb+Wfez3g6ObpRe3q1DYtZWa7QsD87Oakm47TYruLAVduwZFU1xcHGAPsSgoKECn09GyZUtuueUWunXrFrBwBUdI8XoJaXKNP/UIolSTB3pAQUEBDRo0qPbZpEmT2LRpEydPnqx1n02bNtGvXz/Wrl3LwIEDAdi6dSuXXXYZq1atYtiwYU777NmzJ9u3b/ePAbVgs4mM7WYjcy88877ALQ/7fnM4uM7CtEE6YpMFPjkVhUrtX0fAahGZlKyjrBhe/VHG9hdzEUW4+2BTv/bjCVm7LLzYXUtcQ4H3z8Y6jMHdstTMG2MMRMbBJ0cjiWlQL54D6wVmvY39C8o58aee/fPKEK2Q1EFJ/gH7Q5s6XkZYtAxVlEDBQTORyTKueD2ebncGzqmqYP5LRhZMN5GUIfDu7kii4p1fUyd3WJjWU0t8I4H3zjg+Hy91ji4vZ97VOYg2kIcJWI3QZUokfR6NI7Wr9zPa7lBaaOOJHjryT4mMe17FpFd87++Xtw3Me8rA0HtU3Pk/x2FZgf5dqI3WrVvz7rvv8nPez3x25jOuPriFBj8e5Cvb7az98EO0zZrVqZ4KDAYDJSUlAAwcOFByjlSI+oez669e/KJf7OgCdOvWjby8PIf7LF++nJSUlEpHF6B37940a9aM5cuXu+wzOzvbO7FuIpMJPPSK/fDMft0/mRnaXS6nWTcZmjyRDfM9n92dPn260+8zt9goK4ZGLQXKjhjIPmij0SDfU8e46tcZTbrKSWklENNQxpGN1WdlKto1GUS+etSeqWLiy2H/GkfXl3GtS5ThMrrdFs3Yb5N5Mq8JY+cm03xYOI37hBHfQoGh2IbmtAV1vAwSNQx/vwFd7/CuWpqnjH1WRcteMvJPi8x+wFBrbHHVcd7zu5mGbWV0H6PyydGV+rFrNTKSOzel0bBHGNZOmbS7IYJB0xIC7ugCxCTK+M8cNYIAP75mYveqmrOxno5fxczuMQnO7JaVlQGgtWgREDhxoCmjo//AFB2NtkmToGg6fPgwRUVFhIeHM3bs2KA7ulK8XkKaXONPPfViZrc2rr/+es6ePcu2bdtq/f6mm24iLy+PNWvWVPt89OjRAPz6669O26+LJ3hRFJnQx8a+rfDI6wJ3P+O7E7b2GxMf3WqgSRcZb++K9GvM1NfPm9i31kr3K+VY1hZw8i8DNy5MpoMfV8N7w8IX9Pz0qpHBd6i454uaszI/vGZk7vMm0jvIeG93BHJF/Zxtq4/YbDaMGrEyljcuQ4FQx7OlOSdsfHibgXOHrFz9iIpxz9Xu0FktIg81KaU4W2T6hkha96ufxUqqIooiiNT5MQFY8IqBfX/ZOL3PyltbI0lt7v3906gTeaaLluhUGf/9LYKI6NrbCubM7v9O/4+1RWsJez+PrcbuRLaNYtu0aXWqBUCv11NcXExqaiqjRo2qDLMIESLQ1PuZ3Yv5888/Wbp0KQ888IDDbYqLiyvjiqoSHx/v1uIzvd7ztEieIggCD792ITPDW/6pqtZvvJKWfWTIwmVs+9WzWYp9+/Y5/E4URVbPs7JvvUi7PjJOrzeAAM2G+p7M31m/7jDgZvsCjU0LqleR27dvH+eO2Fj2vokOg2Xc9YHqX+Xo+jquUkAmkxEeLye+qZL4pkr2H9hf5xpSm8u4/ikV2kKY+7yJzT9Vf2tSMc57VlgozhZJbSWjVV/fHIBL5dgJghCUYwJw47NhqCNBWwivX6NHV1r92veEsAgBVYKMA+ttHNkorUVqFanHtBYt0YpoDCUiTcqPUtq8eZ1rMZvNlJSUoFKpJOXoSvF6CWlyjT/11DtnNysri0mTJnHddddx2223Od22tllNURQdznbOnj2bnj170rNnT3JycipnhWfNmkVhYSHZ2dnMnj0bgBUrVrBx40YAZs6ciVarJSsrizlz5gCwbNkyduzYAdhL4hmNRjIzMyuzSCxatIh9+/bR9wpIbppFaQm89d/cytWJ8+bNIzMzE6PRWFlSb8eOHSxbtgyAOXPmkJWVhVarZebMmQBs3LiRv9aspPeNKg5vtvH1Mzry8wsrF/KtWbPGqU1r1651aNOxXSLnT4hEJVqItJiwmiC1u5IzBcdq2AT/vJ7Yt2+fS5tWr17t1KYVK1ZUHp/s7GwKC6vbdOT833QcJkeRVMAvHxdX2pR5+Aivjs2mtAAapMtYtftDr4+Tpza5Ok6ubPLHuXfkyJGQTX6yaVf2l1z7jBFluMgnj53m0AZLpU1Hjhxh1qxZ/DmnjIbtbUR02oUgCD7dI44cOXLJHKedO3cG5Xp6//13eWxuOIlNDZTptLw3Wc//ffw52dnZ7Nu3z2ObOgyyO267VukcHqe6oupvUXGx/Z5WailFMChpYz2EXLRy8EIWhjNnzpCbmwvA3r17MZlMaLVaMjMzATh16hT5+fZMDrt27cJqtVJSUsKxY8cAe2aFoiJ7Zo0KO4uKiiozLhw7doySkhJMJhPnz59HLpdjMpkqwwGDeT8A+3l26NAhyd3j9u3bFxCfwRebdu7cGdTjdLFNf/75p8c2OaJehTEUFRXRv39/oqKiWLNmjdNSgzfddBP5+fmVjlQFUgpjqGDXRpEHrrXSphO8NVdOUkPfZh+NepF7WuooyhZ5aqGaAeN8f/r+8lkTC2ZYuOZ+Ba0jtGx6R0P/p+MYNiMw+Yg9ZcevZt64Wk9sisCsY1GERwn89omJ2Q8YiUsRmHUwkuiEf8+sbgj/I4oi3z5jZPGbZiJi4dXVETTvZs/VfGCthZcG6wiPgf87HUVkbL2bZ5AsuSetPD9ET/4pkcvGKHjqB7VXb3B2/GpmxtV62vST89qG2n9bghnG8PDBh1GbU7j8+Sn8j/v467PP0KWm1okGvV6PRqNBFEVGjx5No0aN6qTfECGq8q8IY9DpdFx99dWYTCZ+/fVXlzW127Zty+HDh2t8fvjwYdq2beuyv4on3bqgWz+BfsMEtq+BD571/RVaWLjAhBftT/3fv2B0mJ7nYhzlLhZFkb9/tKdeGnCjnJJTFiJT5bS40vcQBmf9ekL3UQpaXSYnLBK+e9pA3ikbXz5eDsDdH4f9Kx1df4yr1AimTYIgMPm1MPrdqMCog9kPGsjcbOWbLxfy46tGIuPg2ifC/OLoXkrHLthaU5rJee7ncCLj4FymlXcmGvju6wUet9N2gAKZDI5vs2LUSWeOqGqeXUGbxgDWUx6biC4lJeB922w2SkpKKC4uJjw8nBtuuIFGjRoF/ZhfjNT0QEiTO/hTT71wdi0WC+PGjePo0aMsX76c5ORkl/uMHDmSnJwc1q9fX/nZ9u3bOXHiBCNHjnS5f0SEb1XBPOU/r8pQKGHpHJED232/0Q67Q0Fqc4FzmSJrvnMvdrd79+61fn5oi4i2RKTPdTIymtnY/YOB8jJI7++fldeO+vUEQRB44Gs1pUWw/BMLT/Yux2JQ0Hesgn5j6/9Codrwx7hKjWDbJJcLPPq9mhH3KTm80cbzg3VseH0Ye/6w0byPnKsf80+C/2Db6QlS0Nq0s5yX/wjHpIdNP1rY8dEVGPWeTRxExgr0u1lFfEsFe9dIp3SwQqHAYDOgtWox5jXlcmE9mo5tIcAFG0wmE/n5+eh0Otq0acOECRNITLRX0JPCMa+K1PRASJM7+FNPvXB277//fn777TdeeOEFioqK2Lx5c+Wf0WhPKdWyZUvuvPPOyn369u3L8OHDmTJlCosXL2bJkiVMnjyZAQMGuMyxCxAWFvgUOlXJaClwyyP2m9ebj1jdLp/qCIVSYOJ0+w/vvJdMmI2u22vatGmtn//2uYXifIFGreQc/d0+y9DiynC/lWl11K+npLWRc8//qbl8khyVWiClGdz9Ud0eRynhr3GVElKwSakSuGNmGFfcriAqAfKPKxlxv5Kps8JRR/rHAZGCne4iFa0teih4blk48Q1BHa7mozuNHt9HEzNknDkksmO5dJxduVxOocle+VM4FU8T8RRF7dsHrD+bzYZGo6GgoAC5XM7IkSMZNGgQcvk/5dWlcswrkJoeCGlyB3/qqRfO7sqVKwF4+OGH6du3b7W/8+fPA/bZX6u1+g1q/vz5DBo0iDvuuIMpU6bQo0cPfvrpJ7f6rAj4r0vufl5GQjLs2gC/L/B9dnfgRAXNusqIayxj0UzXs7vvvvtujc90WpHV8+3jOvJOOYd/sWepaDvaPyEMjvr1lgETlEx4Sc3j88NpcsfHxKfWi0vAK/w5rlJBKjbJFQIPfqHm3Z2RtLz5Vya/FkbDlv4716RipztISWuTjnJeXB7Oka0G/p5nYfU3nmWk6TXa7tBt+9X3CQd/odPpKDAVAJBx0h6aFShn12AwkJ+fT3l5OU2bNmXSpEmkp6fX2E5KxxykpwdCmtzBn3rq1QK1uiQYCxEAFn1u46WpNjJawMLdMiKjfPsB3bvOwpODTChV8PEuNU3ae9ber5+ZefduCx0HyHh7hZJXE89iMYg8nZ1GTENppJ0JESJEiKqsX2Bi0Rtmzh228dbWCJp2krveCbBaRW5J1aEpgI/2qml20X7BWqA26tlRfHDqA6Z9OJlnyn7ij4VzEeXu2eQOVqsVjUaDwWAgIiKCoUOHhhahhZAc/4oFanWNTqcLSr9jbhcYNQFMOvi/F31/Tuk8UMGIO+WYTfDuHSasVsdtXpxex2YTWfqplU6DZIx5UM7xPw1YDCJpPVV+dXQDldanrtMFSY36aL8UbQqEJina6Qgpag1vuY/m3WQkNhaY/aCRco1791K5XOCqe5XEpMlY/5M08u2azWYKzPaZ3VGleyhs1dZvjq4oipSXl5OXl4fRaKRz585MnDjRpaMrtWMuNT0Q0uQO/tQTcna9xGz2vNyuP5DLBW59Qk5xHsx9X2TvZt8d3rtnqmiQJnB4i43F7zl+rXdxieSNy2xk7oCzx0X6j5Gz9ycDsa1UdJni34ppgSrNHOiSz1KnPtovRZsCoUmKdjpCilqzs7OZOiuMqASBg+usfPuMAZvNvXtpx8vlFJyDP76VRiiDzWajwFSAypRAT8sBtJ38U5rXbDZTUFCARqMhPj6ecePG0adPn2qxuY6Q2jGXmh4IaXIHf+oJhTF4SbDCGCr48BkrX70h0qwdzNspJ0zt28KXrb9ZeWG0EZUa3tsURsuuzm9ooihyT28TmdtF/vOhgjH3ynkp5Tz6YpEn9ieT2uHfmeEgRIgQlw7nj9uY/aCBXb9bGfecksmvql3uY7WKTEo3UHQe3l6touvgf+6VwQpjiLkvhhPHSyj6+Dhbpk0jv2dPr9uz2WyUlZVRVlaGXC6nT58+tG/f3q+l5UOECAShMIYAUFhYGNT+75kmo2kbOHkIPnvF99dpvUfJGX6HnNZ95bww1kz+uZrPQBVVTwBWzbMiV0Kj5nD1XXKO/mlEXyyS0kHhd0e3ar+XQruXCvXRfinaFAhNUrTTEVLUWqGpYQsZYx5X0ai1wF9fW1j1hcnlvnK5wLgnFaR3kfHjh8HPyqDX68k3FZBUaM+uU9La+5ldo9FIfn4+ZWVlpKenM3nyZDp06OCxoyu1Yy41PRDS5A7+1BNydr0kOjo6qP2HqQWmfSFHEGDBRzb2b/Hd4X3wEyVlWjh/Ah67wkRRbnWHd/DgwQAU54l8+LCVfZvgtukKwsIF9iy0Z2HoMs5/WRgu7vdSafdSoT7aL0WbAqFJinY6Qopaq2rqMkzBdU+oKDwrsvobM1t/dp2hYfB4BWcyRf7+ycaRXcF1eFUqFfnGAlpqDOTHZ2COifG4jYrY3MLCQhQKBSNGjGDkyJGo1a5numtDasdcanogpMkd/Kkn5Ox6iUIR/EwDXfsL3P+KQHQMPDvBiqbIt4gUVZiMt1eoaNFZ4EymyOPDTOSf+8eJTkxMxGQUee8/FkoKoOcwgasmyzEbRbL32mOYOwfA2a1IVH6ptHupUB/tl6JNgdAkRTsdIUWtF2saPlXFbe+oOLjOxg+vGdm10vmajAaNBMb+R0bnwTLeuseKyY085YFCFET0YjldS/MpbNXG8/1FkZKSEjQaDUlJSUyYMIGMjAyfNEntmEtND4Q0uYM/9YScXS/Jz88PtgQAbnlcRmKKQHYWTJtidXuRhSNiEgRm/qGiSTuBwhyRCW0tvHG3hQNbrLzx4mIeusLCHwtEhtwk47+fKREEgX1LDJzcYaX11WpS2/s/Vnf27Nl+bzOQ7V4q1Ef7pWhTIDRJ0U5HSFFrbZque0zF+BeVnNxl49N7jexa4dzhveV5JeezRI7tFXlhgoVTmcHJzlCut+fW7VBahrFrS4/2tVgsFBQUoNfrad++PWPGjPFLwSSpHXOp6YGQJnfwp57QAjUvCfYCtapkZ4nc3N1CaTHc/5qMO571Pe1M4XmRJbOtfPGS/QYuXvjr0l8g+7jIeysUtOxsf1b6aFghR/40ceNHMQx8INLnvkOECBEiGNhsIl8/aWTDQguGMpEHPlfT10k58SO7bHw+3crONSJlGrD06FfnvwtpzdPIvjWbdV8Cj76HpqVrh1cURXQ6HaWlpQiCwODBg2npxn4hQkiZ0AK1AFBWVhZsCZU0airw8nd2B/d/z1vZuNz3GYbEhgJ3TlPw/QElEx6T0X80pLUup8dQ+GavstLRzT9u4cifJpTh0HOy/0MYADZu3HhJtXupUB/tl6JNgdAkRTsdIUWtjjTJZAK3vh1Gv3FykpvKeHeint8/cVxWuHU3GY+8p+COF+W07BycbAVGixGAZK2KUjfKq1osFgoLC9FoNMTFxTFu3Di/O7pSO+ZS0wMhTe7gTz3BDzy9RLHZpJFQvIIBo2Tc87KN7avguXEWZv2hoGMf359lmrUX+M9M+2myYsVqhg8fXu37bd/rkcmh27hwIuIC8+yk1WovqXYvFeqj/VK0KRCapGinI6So1ZkmmUzg9plqFr9hYtdy+OwBIwWnRca/HIZSVdOhbdRMYNJjciY+KqNXr0Cqrh2T1YoggjW8A6KTtSQXz+b27t2bLl26BCSlmNSOudT0QEiTO/hTTyiMwUukFMZQgc0m8vKtVn7/zkZ0HHy8WkHrroGbvNeV2HiuSSFhkfDAr3Gkdwvl1g0RIkT94e95Zv760sS+P6wMnKzg5rfUJDRyfE8Nxu9CZKM4YiZpWLJ1IvlPTap1G6vVSnFxMSaTicTERK666qqgZxQKEcLfhMIYAoBUFqhVRSYTeP4rOYOuF9CWwMNXWTi+338z0BcHi6/+UI+hVCS1nSKgjm5ogVpgqI/2S9Gm0AI16Wl1V9PlE5VMnqGm17UK1n9vZvZUPYf+dp2arC6xWIxkaMDco3mt3xsMBvLz8zGbzVx22WXccMMNAXd0pXbMpaYHQprcIbRATQJ06dKFPXv2BFtGrZiMIk9ea+HMERuCDZ7+QkmvYb4/12RnZ1fWRC8rsPJSmyLKi0QeXRNH60Eqn9t3p99Lod1LhfpovxRtCoQmKdrpCClq9VSTJs/GvGcMrPnSTMchci4bp+DK+2rmoA3GzK4yRcl1gy3cO/IrDA0aVH4uiiKlpaWUl5cTGRnJyJEjSUhIqBNNUjvmUtMDIU3u4Kme0MxuAJBy6URVmMCbPym4bJiM3NPw+HAz82ZafK7jXjUlzeJndMgjZQy4Rx1QR/fifi+Fdi8V6qP9UrQpEJqkaKcjpKjVU02xyTKmfhrOTS+rOLTawrYfzMx9XIfVGvy1G1aZhURtZDVH12QyUVBQQHl5OS1atGD8+PF15uiC9I651PRASJM7+FNPyNn1kqKiomBLcIo6QuDJTxXc+rwcmw0+fsLKm3dayDnlvcM7d+5cAPYtN/L350ZKc0WG/CfCX5Jd9nuptHupUB/tl6JNgdAkRTsdIUWt3miSKwRueCGc+78P5+gGC8c2mZl9iw6zMbgOryhAuDUd+Cc2t6CgAFEUGTp0KFdccUWdF0GS2jGXmh4IaXIHf+oJhTF4iRQXqDli7WIrP35o5cA6GwolXP+QnMnPKohJ8Hx2+tgmM5/fUgZWkUH3qBn5dOCd3RAhQoSQEgf+MvPxuDLiUgXiGgpM/SaK+EbyoPwuCI0Epl12HW3HT0Cr1SKKIm3atKFv376oVIF96xYihJSo92EMx44d45577qFLly7I5XK36ylrNBpuv/124uPjiY2NZfLkyRQWFrq1r9RSdDhj0A1ynv9GwRWTZJhNsHCmlWeGG5l2rZFfPzVz9ogVk+GfZx5RFNGViuSesHJsi4U9y8389amB10Yd5aOxWnKP2+gwSsVVTwQmr+7FrFmz5pJq91KhPtovRZsCoUmKdjpCilp91dRhqJInV0UhyKAgy8YLXTR8+1C5f8R5QXhyc0pLS0lMTOSmm25i0KBBQXV0pXbMpaYHQprcwZ966kWe3QMHDvDbb7/Rp08fTCaT2/uNHz+ezMxMPv/8c2QyGf/9738ZM2YMf//9dwDVBoeUDBnPfadi3GM2fnzfzNafrBzbDpuXWWnbA07ssKEKh/aXCRzfaMVighbdBM7usq88DosQsegT6DBMTu+bFIx/JwK5QrpxyyFChAgRSJp1V/LE79Esnqbn1E4raz4zQsfgaElo04wrhg2jefPaMzKECPFvp16EMdhsNmQy+yT1jTfeSEFBgcsngk2bNtGvXz/Wrl3LwIEDAdi6dSuXXXYZq1atYtiwYU73v5TCGGqjMNvG1t9sbP3Vily0seM3KxYz9LxSxoFVFsIioXk3GRhtRCYIRCUItB+soEUfBemd68UzUogQIUL4jCiKnN5j4cjfVp75ekBQwhj+/upPBgwfWqf9hgghNep9GEOFo+sJy5cvJyUlpdLRBejduzfNmjVj+fLlLvfPy8vzuE8pkdhIxsi7FEz7KYznl4Sz2BjJQm0kD3+n5tvyaL4ti2H631FM3xrDU79Hc//cKPYZPwuKoztr1qxLqt1LhfpovxRtCoQmKdrpCClq9acmQRBo0lXJlQ/VTEVWFwgiZDRpEpS+HSG1Yy41PRDS5A5+vU7rw8xuVdyd2b3pppvIy8ursd3o0aMB+PXXX53u37VrV3bv3u2D0kuPwsJCEhMT602/wbJHKtRH+6VoUyA0SdFOR0hRa6A0BeONn7yhgO6QlrC4qDrt1xlSO+ZS0wMhTe7gqZ56P7PrDcXFxcTFxdX4PD4+nuLi4lr3mT17Nj179qRnz55kZ2dXOsqzZs2isLCQ7OzsyoofK1asYOPGjQDMnDkTrVZLVlYWc+bMAWDZsmXs2LEDgBkzZmA0GsnMzGTevHkALFq0iH379gEwffp0APbt28eiRYsAmDdvHpmZmRiNRmbMmAHAjh07WLZsGQBz5swhKysLrVbLzJkzAdi4cSMrVqyotCU7O5vCwsLKp6c1a9Y4tWnt2rVBsemPP/4IiE1Go7FeHid3barQFLIpsDYZjUa/3yOMRuMlc5xOnjwpuespNzfX7+deXVL1twhg46aNftHvr2Oye/duSdwPKmzSarWSuR9U2JSbmxv043SxTSdPngzqcbrYpuXLl3tsk0PEesbYsWPFQYMGudxu2LBh4pgxY2p8PmnSJLFfv34u98/IyPBG3iXNp59+Wq/6DZY9UqE+2i9FmwKhSYp2OkKKWgOlqUePHgFp1xmyVERLuaHO+3WG1I651PSIYkiTO3iqx9n1968OY8jPz2f16tXVPnc3jOFSX6AWIkSIECH8S7DCGMwnjcjUoZy6If7dhMIYaqFt27YcPny4xueHDx+mbdu2LvcvLS0NhCxJU/E6o770Gyx7pEJ9tF+KNgVCkxTtdIQUtUpRk09IrHy91MZXanogpMkd/KnnX+vsjhw5kpycHNavX1/52fbt2zlx4gQjR450ub83GSAudaKjo+tVv8GyRyrUR/ulaFMgNEnRTkdIUasUNfmCIJOWsyu18ZWaHghpcgd/6qkXYQw6nY7ffvsNsAdBl5aWVgYzjxo1ioiICFq2bMmgQYP44osvKvcbMWIER44c4Z133qksKpGcnOxWUYlQGEOIECFChKhKsMIYrGctIJfXab8hQkiNeh/GkJeXx7hx4xg3bhybN2/m4MGDlf+vyIdrsViwWq3V9ps/fz6DBg3ijjvuYMqUKfTo0YOffvrJrT5zc3P9bofUqVihWV/6DZY9UqE+2i9FmwKhSYp2OkKKWqWoySckFsYgtfGVmh4IaXIHf+qpFzO7waB79+7s3Lkz2DLqFK1WG5TXHIHqN1j2SIX6aL8UbQqEJina6Qgpag2UpqDN7GbbJOXwSu2YS00PhDS5g6d66v3MbjCwWCzBllDnFBYW1qt+g2WPVKiP9kvRpkBokqKdjpCiVilq8gkJObogvfGVmh4IaXIHf+oJObteotVqgy2hznGVzu1S6zdY9kiF+mi/FG0KhCYp2ukIKWqVoqb6hNTGV2p6IKTJHfypJxTG4CWhBWohQoQIEaIqQQtjOB/6GQ8RIhTGEAA0Gk2wJdQ5FWUF60u/wbJHKtRH+6VoUyA0SdFOR0hRqxQ11SekNr5S0wMhTe7gTz0hZ9dLlEplsCXUOY0aNapX/QbLHqlQH+2Xok2B0CRFOx0hRa1S1FSfkNr4Sk0PhDS5gz/1hMIYvCQUxhAiRIgQIaoSCmMIESJ4hMIYAkBOTk6wJdQ5M2bMqFf9BsseqVAf7ZeiTYHQJEU7HSFFrVLUVJ+Q2vhKTQ+ENLmDP/WEZna9pEePHuzYsSPYMuoUo9FIWFhYvek3WPZIhfpovxRtCoQmKdrpCClqDZSm0MyuHakdc6npgZAmd/BUT2hmNwAYjcZgS6hzsrKy6lW/wbJHKtRH+6VoUyA0SdFOR0hRqxQ11SekNr5S0wMhTe7gTz0hZ9dLdDpdsCXUOcGqGBeofv9tFfAupj7aL0WbAqFJinY6QopapaipPiG18ZWaHghpcgd/6gmFMXhJaIFaiBAhQoSoSiiMIUSI4BEKYwgAxcXFwZZQ5yxatKhe9Rsse6RCfbRfijYFQpMU7XSEFLVKUVN9QmrjKzU9ENLkDv7UE3J2vUStVgdbQp3TunXretVvsOyRCvXRfinaFAhNUrTTEVLUKkVN9Qmpja/U9EBIkzv4U08ojMFLQmEMIUKECBGiKqEwhhAhgkcojCEAZGdnB1tCnTN9+vR61W+w7JEK9dF+KdoUCE1StNMRUtQqRU31CamNr9T0QEiTO/hTT72Z2T148CAPPfQQmzZtIi4ujrvuuotp06Yhl8ud7qfRaHjkkUdYsmQJNpuNq6++mg8//JDExESn+4VmdkOECBEiRFVCM7shQgSPej+zW1xczLBhwxAEgaVLl/Liiy8yc+ZMpk2b5nLf8ePHs2bNGj7//HPmzJnDtm3bGDNmjMv99Hq9H5RfWuzbt69e9Rsse6RCfbRfijYFQpMU7XSEFLVKUVN9QmrjKzU9ENLkDv7UUy+c3f/973/o9XoWL17MlVdeyb333su0adN49913KS0tdbjfpk2bWLFiBV9//TVjx47l+uuv57vvvmP9+vX88ccfTvs0GAz+NkPyHDlypF71Gyx7pEJ9tF+KNgVCkxTtdIQUtUpRU31CauMrNT0Q0uQO/tRTL8IYBg4cSKNGjZg/f37lZ6dPn6ZJkyb8/PPPXHPNNbXu9+KLLzJ79mxycnKqfd68eXOuv/56Zs6c6bDPUBhDiBAhQoSoSiiMIUSI4FHvwxgOHz5M27Ztq32WkZFBREQEhw8f9mg/gHbt2jndD6CoqMg7sZcw8+bNq1f9BsseqVAf7ZeiTYHQJEU7HSFFrVLUVJ+Q2vhKTQ+ENLmDX/WI9QCFQiG+9957NT5PS0sTn3nmGYf7DRs2TLzuuutqfD558mSxb9++TvsEQn+hv9Bf6C/0F/qr/OvRo4enP18+I0sNvt2hv9CfFP6cXX8K6gmCINT4TBTFWj/3dr/Zs2cze/Zs70WGCBEiRIgQPhL6LQoRwjPqRRhDfHw8JSUlNT7XaDTExcV5vF9JSUmt+919991s376d7du3k5aWhiiK/6q/119/vV71Gyx7gv1ns9mwlht586VXgq7l33BMA6FJinZeSloDpamuqPpbBGCz2YI+plI+5lLTE9IUGD3OqDcL1NLS0qrFd5w5c4aMjAyXC9Q+++wzzp8/X+3zFi1aMGbMGKcL1LqEpfF7wt3EfTqW8Gs7+seQECH8iE2jx7TtDOatpzHvPY8ogGnVEWwlerCKECYHiw1ZQgTqyT2IfnQgioz4YMsOEeKSJVgL1ExnLS5zyocIUd+p9wvURo4cyYoVK9BqtZWfLViwgPDwcAYNGuR0v5ycHNavX1/52fbt2zlx4gQjR4502qdosmLL0VJ03RxyOr+D5WSh74ZInB07dtSrfoNlTyCxFpZT9ukm8kd8RnbSdLTTV1L63HL0C3Zj/OMotkKd3dEFRKMVrCLW/HLK3/+bnCavkddvFpY8x+n6pI4Uj2kgNEnRTkdIUasUNXmLKMCe669j765dWCyWYMsBpDe+UtMDIU3u4E899cLZvffeewkLC+OGG27gjz/+YPbs2bz00ks89thjxMTEVG7XsmVL7rzzzsr/9+3bl+HDhzNlyhQWL17MkiVLmDx5MgMGDGDYsGFO+7TEKAGwAeYDBeR0fB9rkS4g9kmFYJVIDlS/9anks/lIPkV3/0huv48puXcxxhVHwGpDlhZL5KMDUU/phaxpA+BCJL9chi4jAhEgLhwhVg2AccdZzqfNoPTdv4Nmiy9I8ZgGQpMU7XSEFLVKUZO3iIC4/VcSJ05kwYcfsm7dOsrKyoKqSWrjKzU9ENLkDv7UUy/CGMBeLvjBBx+sVi74pZdeqvZqp2nTpgwePJg5c+ZUflZSUsKjjz7KTz/9VK1ccIMGDZz217NnTzbMXEDe1V9AmQ0AeYsEUo88gUxWL54hQlwCmI8XUjZrPWUfbgRRBEEgYkJn1Fe2Rn11O+RJUZgP5pLT4yNEgxlBZkOw2Yj/bBzhN3Qir99HWDLziX51BPKUKDTPrsCWXw6A6vKmJP5xJwqVKshWhghxaRCMMAahkcBTtwzi9fc3YYyIYNXUqeS2bEmjRo3o2bMnqampdaonRIhgUe/DGADat2/PX3/9hV6v5/z587zyyis1YpiysrKqOboAcXFxfPXVV5SUlFBaWsrcuXNdOroAhYWFhA1qQYPFt1HxtGA9XkTRBGnlqfMnF4/dpd5vsOzxB6LFSunb68jp9AHG9adBKSPyzl6kHnqcxLmTiby9F/KkKESDmYJJCxANFuQpUQg2kcj7+hF512V88/NCEn+9A1mbhpS8sBr1sNY0PP00qoHNADDtySGnxbvYSi+daoFSPKaB0CRFOx0hRa1S1OQ1NiVb0gTWv/MOYng418ycSXpODufPn+fnn39m7dq1dS5JauMrNT0Q0uQO/tTjlrPrrOTuv5Xo6GgAwq9sTdjgFpUOr/6HfZTN2x00XYFk8ODB9arfYNnjK+ajBeT0/oSSp5Yj6s3IWyfR8PCTJHw+DmWb5GrbljyzAvOe88iSo7DqRVRDWxH3/rWA3X5liwYouzQCUUS3+AAytYqUtfcS89pwbFoz1rOlnGv+Dpa84L4WdRcpHtNAaJKinY6QolYpavIaq4oSswZts2asf/ddrGo1nVavJiUlhfDwcDIzMzl58mSdSpLa+EpND4Q0uYM/9bjl7L7wwgt+67C+oFD8k6I45snLAQGbQoYtKpKCu5ZhM0ljoYA/SUxMrFf9BsseXyhfdIDzvf+HaDAjbxJH0vLbSJo7AUWzhBrbGreeQfv+BlDIkLdNxlZqQj2uK4LKfu5W2B8xtgMAukUHKveNfXYoDeaNBwFshTrOd/kQS7b0H3qleEwDoUmKdjpCilqlqMlrbHLKLfb1IuaoKM4NGULDDRsIKysjLi4OhULB6tWrKS8vrzNJUhtfqemBkCZ38Kcet5zdjz76iEcffZS8vDy/dXypk5+fX/lv9cg2KNsnI1ps2HRWRJ2Fwvt/CaK6wBCsJOaB6vdSSsouiiIlL/9F/o3zsJUYUPVvRsP9jxA+oo3D7fPvX468VxOinx6MaZs9vV7Etf+Ux66wP3xUawS1AuPG09Uc2sjxXUj+9VbEMAWWAhPnOn4s+ZAGKR7TQGiSop2OkKJWKWryGlGOzvrP4uhTI0YgN5vJWLECQRCIj4/HarXy66+/otfr60SS1MZXanogpMkd/KnHrQVq6enpjB07lj/++IPu3bvz0EMP0atXL7+JuBS5OBC67KvtFN2xCBKisRYZQS6QUfBf5HHhQVQZoj4gmiwUPbkC7YebQBCIf3s4MY/1d1odUPfHCc5f+S3ylEgafDicgvELUV3WmEab76l1+7wx36FfeoiEj64h+oE+1b4r//MYeVd9CzYReVo0jU88ikxVb4ovhgjhN4KyQC0umajHjczr9n3lZ71efpmkXbvY9NprFLdvj06no6SkBIVCweDBg2nevHmdagzhHJvNRkFBASUlJVit1mDLkSRyuZy4uDgaNGjgMAmAs+vPrV+sF154gbvvvhuAVatW8eqrr1JQUMADDzzATTfdVO2V/r+Fi1O7RE7qiua5lZjPa0GlBpON/FsWk7pscpAU+p+NGzfSr1+/etNvsOzxBNFiJW/yIgxbziJPjyXx/64lYnTts7lVKXlrAwCxD1+G/rejAESMaVdtm6r2R4ztgH7pIcoXHajh7EZe0ZKkeePIH78Q6zkt5wd8QcPNUyWZdUSKxzQQmqRopyOkqFWKmrzGqqLMlo/BakAtt6cQ3P3YYwx47DF6zpjB3zNnQnIySqWS4uJi/vjjD5o2bcqQIUNQKpUBkSS18ZWaHqiu6ezZswiCQNOmTVEqlU4nMgJJWVkZUVFRQem7Nir0iKKI2WwmNzeXs2fPkpGR4XFbbv1aVTi6AFdeeSVLly5l7ty57Nmzh65du/LSSy+Rk5PjceeXMjabrdr/hTAFUQ/1Q9W/OaquDQHQ/3oE86niYMgLCFWLdtSHfoNlj7uIVhv5ty+h/MeDiKUmkn6Y4Jaja9x1Hv2qEwhRKqLv6oZ+2WGgprNb1f6Ia9qCUo5x7Ums+TVj+6Ju6kjirFEQrsSwLYecUXN9tC4wSPGYBkKTFO10hBS1SlGT11jtqQHzTf+E1pmjotj6wgvITCZ6vfYacoMBpVJJUlISkZGRZGVlMXfu3IDlVZXa+EpND1TXVF5eTlpaGiqVKmiOLiC5WeUKPYIgoFKpSEtL8zr23OupmSZNmvDmm2+yY8cOmjRpwvXXX8/kyZPZvHmzt01eUlQtVlFB5JTuGDacw7Q7ByE2DETIu2VxENQFhuHDh9erfoNljzuIokjBvcso+24vQqSK1OU3o74s3a19S97eCEDM1O6YD+RjK9KjaNMAVdukattVtV8WF476iuZgE9EtPVhruzEP9iHqgcsA0K84TsFjK7wxLaBI8ZgGQpMU7XSEFLVKUZPXXHB2C8wF1T4uT09n55NPEnPyJO0//xywOw2xsbEkJiZisVj45Zdf2LlzJ/5Oty+18ZWaHqipSQpvymJjY4MtoRoX6/FljHwe3bCwMDp37kyTJk2YP38+/fv354orrvC1WclTdYFaBYq0GML6NEY02Qif2AlbdCS6DXmYTpXUvcAAEFqgVncUv7kB/Z8nEdQKUn+djLqve46u+WQxZQsPgEJG7CN90C05BNSc1YWa9odf3wFF93SMB4sctp/09lWEj2oJgOa9zZR8ttNdk+oEKR7T0AI16WmVoiavsdnDCLWWmrOX+T17cvyGG2iyYgWpmzZVfh4WFkZSUhJhYWFs376d5cuX+7XUsNTGV2p6QJqaavNrgok/9fjk7C5btozBgwfTu3dvFi5cSHp6Ou+88w5Lly71lz7JEhcXV+vnkTfYnQqh1AQKBdhE8u/7vQ6VBY6rr766XvUbLHtcoV14gKJnVmPRmElZNJ7wQU3d3lfz3mawikRN7IgiPcaps3ux/eHDW6PbWYhmzn5Em+OZntRlE1G2SQSVnIIHV6DfctZtfYFGisc0EJqkaKcjpKhVipq85oKzW2qpPTVg5uTJlLRoQedZswgrLKz8XCaTkZCQQFRUFGfPnmXBggV+y6kvtfGVmh6Qpiapz+z6glvO7pYtWyr/bTQamT17Nu3atWPMmDGsW7eO7t27M3fuXI4fP86jjz4qqQDnQOEoribyentqp/JfjhD7QHcAdCtOYtOZ6kxboAgLC6tX/QbLHmcY9+aSd/syABJeHEjEqNZu72vVmjAe1SBPjyHuyX6Y9uRgPVWCPDWKsN5pNba/2H5FRgyKtGhsxQZMhwtqbF+BTCaj8c67EaLDwWQle8h3kik6IcVjGghNUrTTEVLUKkVNXmOTIyA4dHZFpZJdTzyBzGSi6/vvQ5X1JoIgEBMTQ0JCAjqdjh9++MEvBSikNr5S0wPS1BTMUIqsrCymTp3KPff8kzHIn3rcaumDDz5gz549vPDCC2RkZHDfffdx5MgRRo0axerVq9m2bRsTJkyoUZ63PlNUVPurXmXLRFSdkhFLjagvawgquX1294m/6lih/5k7NziLkgLVb7DscYS1SM/5MQsRdWaip3Qm9j+9Pdpf+9MRSn8/g5iRTFinFAxrs0AlJ/y6dgi13DQutl8QBNT9GgNg2OB8tlYWoaLxlttBIUPUWzjT/QtsFpvTfeoCqR1TCIwmKdrpCClqlaIm7xFQE1VrGEMF5Y0bc3DqVJJ276Z5LW9e1Wo1SUlJCILAqlWr2Lx5s09xvFIbX6npAWlqKqwy81/XJCfbq38ajcbKz/ypx608uzKZDEEQEEURtVrNzTffzOOPP06bNq5XhtdXnOVzK3ppNSXT1xI9tTtWA2i/3Y8QrqB52ROSCEIPIT1Em0j+Q79T+sl2wno0JO3vW5GFe5YW6PRVCylfdYrU/11J/D1dOTPoOwxbsmm44DqirnPvWi3+YCsFj6wi+tbOpM65xuX25b8c5fw1CxBlAuFXNqfx7xM90hwiRH0iKHl2hZ4kvpRHh/hmPNn8SccbiiI9X3+d5O3bWT9zJqW15Nq12WyUlJRgMBhITU1l5MiRAUtPFuIfDh06RLt2NUPNpM7evXspLi5m0KBBTrdbtmwZnTp1omnTpk63mzZtGqdOnWLOnDkOt3E2Vs6uP7c9r/j4eF544QVOnTrF7Nmz/9WOLjhPZRJ5vf1A6JZmkvjeMBBA1FvQfFi3N0F/s2bNmnrVb7DsqY2Sj7ZT8sku1MOak/rTOI8dXXN2GeV/nkZQyYm5qS02owXD1vOIRivhA2pf3Fab/eH9L8zsbnQvDjfy6lbEvz4YUZShW5FF7n9WeqTb30jpmFYQCE1StNMRUtQqRU2+EC7GOQxjqEQQ2PPgg5hiYuj29tvIDDWrIcpkMuLj44mOjiYnJ4f58+dTXOx5+kypja/U9IA0NXmSok2j0TBlyhSXbwDOnj3L/fff71abF4eH+jNlnFvVILp168aaNWuIjo72W8f1GVXnFBTN47GcKMZyMJ/wQRno15ymeMZG4h/x7NV0iPqP8VABBf9dAwjEPdALZbrnQfml8w6BTSRqdHPk8Wr0G88iGiyo2jdAnhjhdjthXVIQIpSYjxZhyStHkRzpcp/EZwZg2JpD+ZKjaGbtIKxbCnG3d/HYhhAhQniH2hZHqeWcy+3MsbHsfvRR+rzwAu2//JL9tTghgiAQHR2NSqWiuLiYRYsWMWjQIFq1ahUI6SFqYePGjXUeUpCYmEinTp3c3n7hwoWcPHmS2bNnc/LkSVq1asWPP/6IQqFgz549fPLJJ7Rq1Yq5c+dy9uxZ3nzzTYYPH86wYcN4+OGHadOmDStXruTOO+9k4sTAvxF0a2b38ccfDzm6F+FsPARBqMzKUL74EEkfDUeMDMNYBuV/na4riX5n8ODB9arfYNlTFdFsJeeWZYgGCzG3dSJqjPsL0qqi+c6eGzfm5vYA6NfbZ2bDBzR2uE9t9gtKOerLGgHuz+4CNFx0A8o2CQDk3rOC8i2BSVbvCikc04sJhCYp2ukIKWqVoiZfULszs3uBgq5dOT5mDE2XLyd561aH24WFhdGgQQPkcjmrV69m/fr1bsfxSm18paYHpKnJEz9v6tSpxMfHc/fddzNq1Cjuv/9+3nnnHd555x2GDx/Oddddh9Vq5amnngLgv//9L2PGjGHOnDmIoshTTz3FPffcw+uvv+4XPa5wa2Z30qRJtX5+4sQJsrKyGDp0KCdPniQiIoKUlBS/iZMyeXl5Tr+PGNMW3YZzGE+W0aBDEkJqHOLxEnKfXkfzrTfXkUr/MmvWLB566KF602+w7KlK4SsbMO7IQdEklqQPrvSqDcP+fIy785DFhRE12h6Hp19/BnDu7DqyP7x/Y/SrT6HfcJaoMe6FK8lkMppsv52TbWdjztFzdsh8mh+birJR3T4kS+GYXkwgNEnRTkdIUasUNflCmNV9Zxcgc8oUGuzdS5cPPmDtRx9hio+vdTuFQkGDBg0oKSnh4MGD5OXlce2116JQOHcdpDa+UtMDzjUFq7Rxbm6uVz7cd999R+vWrSvPi7vuuosnn3yS9evX14jnveGGG7jyyispLi5m586dlJU5zuTjrZ7a8Gq1lE6n4+abb6ZVq1ZMnToVsK+ke+SRR3jppZf8IswTPvnkE0aPHk1iYiKCIHgUC7N06VI6deqEWq2mffv2LFiwwK39EhISnH6v7tMYw2ENZUuPYTpRQoNn7OELhu25WEpqxkpdCjh66LlU+w2WPRUYduWinXsQBEj9+mrkMd6loimtmNW9qQ2yMAWiTUR/IZtC+OWOi1E4sv+fjAxnPNIhi1KRvnoSyAREvYWsrnOwGfyXqN4dgn1MayMQmqRopyOkqFWKmnxBaY3BJJqwiu6Ve7Uplex6/HGUZWW1ZmeoiiAIxMXFERsbS0FBAcuXL3c5wyu18ZWaHpCmpsTERK/2O3r0KGazufL/cXFxJCQkcPZszbeDycnJLFmyhIULF9K/f3+n55K3emrDK2f3scceY8GCBXTv3r0yV1xkZCT/+9//eOONN3jjjTf8JtAdvvnmG4qKijwuCbh+/XrGjh3LkCFDWL58OaNHj2bixImsXOl6kY2ri12Qy4gY2gQA3aqTxN7eASFcYS8h/MzfHumUClVTgtSHfoNlD4BosZF95+8Yz+pImHY5EYMyvGvHJqL53l44IvbmDgCYDhdiKzKgSItG0cRx/K8j+9V9G4MAxh05HjurqlYJpC+/EQSw5uvJ6vsdNlvdpSQL5jF1RCA0SdFOR0hRqxQ1+YTVvqDVXWcXoCwjg5y+fcn4/XfktSxWq4ogCERGRhIdHc358+fZVKUaW21IbXylpgekqcnbe3VGRgYHD1YvMy+KYq2JDF5++WV0Oh333HOPy5oM/vzt8MrZXbx4McuWLWPbtm3VpphjY2Np2LAhn3zyid8EusPGjRvZtGkTzz77rEf7vfLKKwwcOJAPP/yQIUOG8PbbbzNixAhefvlll/uWlJS43CbyyqYAlK/KQiaTEXOjPcC/9LtDHumUCr/88ku96jdY9gAUf7IL46485CmRJDzh/aJF/eZsrIV6lE1iCO9vLxyh//ufEAZHxU/Asf3yODWqDkmIJivGHec91hR5RVOSPxqGqJBh3FfI2dGLPW7DW4J5TB0RCE1StNMRUtQqRU2+INrsOe4tomcPpyevuw5VeTmN//zTre2joqIIDw9n//79ZGZmOtxOauMrNT0gTU0ajcaj7SsWMQ4aNIhz586xdu1aAI4cOUKrVq3o2bMnAEqlkuLiYg4fPsyuXbvIz8/HbDazZs0a9Ho9J06cAOwOctWJRE/1OMMrZ7ddu3aMGDECqJ4qwmQykZ2dXef1lb3JXWs0Glm9ejU33XRTtc8nTJjApk2bXA5yUlKSyz4irmwGgO6vU4hWGynvDAbAVmZGs/Cwx5qDzd13312v+g2WPebsMvKfXw9A6qwrkEWqvG6raN4JTEQQPbUbgsx+LVbG6zoJYQDn9ocPa4ayTwaG/d6tCE64vzvx/+kBVpHy37PIvqNuSmYH65g6IxCapGinI6SoVYqafEG8MLPrqbNb3LYtxW3a0GrhQlRuTOBUhDQolUrWrl3L1q1ba33LKbXxlZoekKYmd/yaqkyePJmHHnqIgoICFi9ezNNPP83TTz/Nhx9+yKJFiyq3u+WWWxg3bhxFRUXce++9zJ8/n2HDhtGnTx9EUWTlypWcPn2aP//8k82bN7N7926v9DjDK2c3MTGxMv9Z1RP9vffew2w2e5S+IlgcP34cs9lM27Ztq33erl07bDYbR44ccbq/OzXEVc3jUDaPw1ZswLAjB0VyBGGdGgCQ/5Lz10BSZMWKFfWq32DZk/voX9i0JqKua0n0tS29bkcURTRLTmDTW4m+qknl5+5kYgDn9is7NaR8cwFlq12nM3JE6swhRN9ozy6h+Wo/uc8FPnwnWMfUGYHQJEU7HSFFrVLU5Atyi30hqM6q82xHQWDvAw+gLCuj28yZYHUdBiEIAomJiajVanbv3s2SJUvQ6/XVtpHa+EpND0hTk6czqdOmTePs2bNcd911jBgxgk2bNvHGG2/w0Ucf0bjxP78/X3zxBceOHaNfv36MHj2aoqIi1q5dy4gRI8jLy+Pee+8lIyOD9evXk5mZSdeuXb3S4wyvnN1HHnmEESNGsHz5cgwGAxs3buTxxx/n2WefRSaTMX36dL8JDBQVibLj4uKqfR5/YVVqbYm0Z8+eTc+ePenZsydFRUWVC+FmzZpFYWEh2dnZzJ49G7CfyBs3biTiQihD8S+ZZGVlsXeIPTbKcKiIHb/Yf/xnzJiB0WgkMzOTefPmAbBo0SL27dsHUDme+/btq3xamjdvHpmZmRiNRmbMmAHAjh07WLZsGQBz5swhKysLrVbLzJkzAXu4R8UFNnv2bLKzsyksLGTWrFmAPcm1M5uys7PZuHEjADNnzkSr1ZKVlVVZ7WTZsmXs2LHD7zadOXMmIDZFR0dXHqe6sqns95NoF2ZiCxNI/fAKn2zS78zHfLYcecNwihtamD17NuazpViyNNgi5ag6Jjm1KTo62qFNZ2PsD3PnVh3y6dxb0Oco4QPSsCkE8mdsI3/GFq/OPXePkzObgnU9RUdH+2RTbededHS0JO8RtdlkNpsDfo/w1CaZTOb3c68uqfpbBGAqta+C35u5F4PBQHl5OYcO2a/dM2fOkJuba/9+715MJhNarbYyDGG/TMamSZNI2r2bqA8/xGq1UlJSwrFjxwB71qWioiKASjtLSkooKSkhJiaGvLw85s6dS1ZWVuUx0Wg0dX6eObt2wsPDJXM/qLBJJpNVs0mj0VRmJsjJycFqtWI0GikoKKgc8/LycgDOnz+PzWbDYDBU5uMtLi5Gp7M/7GRn21M/6nS6Sl+msLAQg8GAzWbj/Hl7eFp5eXllSGZBQQGiKGK1WsnJyQGgrKys0uHMz8/HZDJhsVgqzyetVls58Zmbm4vFYsFkMlW+3ffVJpPJVMMmk8nk9Dg5wq1ywbXx+++/85///Idjx45VlhJOS0vjvffe48Ybb/SmSZdUHIgKBEFALpdX/n///v106tSJ1atXu8xht2HDBgYMGMDu3bvp0uWfBPhHjx6ldevWrFy5kiuvdJwKyt2ykNpFh8m+cQnhg9LJWDMZgMzWczCeKCPuppZkzB3hso0Q9QObycrJQQuRCSLRY1rQ4KnLfGrv/AtbyH11Bw3u70jjjwcCoF1wkPMTlhIxojmNl4/3um3RbOVQ9MeIRittS+5HHutdpgiwLzI40Wsuxp32dH3J7wwk6fGeXrcXIoRUCVa54IG3PcS6prfxeuvX6RTtxZtVUaTru++StnYtW6ZPp6BbN7d3NZlMFBcXY7Va6dixI3369PEqtPDfzKVaLjgYBLxc8MWMGDGCI0eOcPToUf7++2/279/P6dOnA+boAqxduxalUln5d8UVV3jdVsUM7sULzSr+f/GM78VUPNm4ImJoU5AJ6Deew1ZmAi4sXLNeeAVdhyvVfaXiCba+9FvX9hR9vAf95hzMRSYSHunhc3uaJScBiB3TrPIzXcXiNBfxuuDcfkEpR93ZHnJj2OU8p7QrZDIZzbdMQtXWfs3lPrGO/HcD4xAE6xx1RiA0SdFOR0hRqxQ1eYsgiMhM9qwrHocx/NMI++6/H21GBt3feouI8+4vTFWpVCQlJVUuXFu4cCHvvvuudzoChBSPtxQ1VczoSgV/6vH58atFixb069eP9u3bO1357Q969OjBtm3bKv8+/fRTr9tq0aIFSqWSw4erLxQ7fPgwMpmM1q2dV7JyN3BaHq9G3TMVzDZ06+yOSOprfUAAUW+l5FvHK1qlRmiBmvdYCvTkTd8MQMOZA5Gp3Krn4hDjMQ2G/UXIYlVEDmpU+bnBzXhdcG2/unsyAPqdvjm7ADKFjBb7bkXRIhZZbBi5j/9NzgsbfG73YqS46CO0QE16WqWoyVsEAWRme8xuubXc63as4eFsf+45AHq+9hryi+JwnSGTyYiPjycuLg6tVkt0dDR79+51u+JaoJHi8ZaiJn8uCPMHQV+gFiyio6Mr45R69uxZaw43dwkLC2PIkCH88MMP1T5fsGABffv2JTbWcX5SAIvF/VWvlVkZVtln4hRxatTd7Qcxf0bdvvLyhbqu1R3ofuvSnryXNmHTGIm6qglRo5q53sEFmiX2VC2xo5sgU9lDeaylRixKNWGDm6Hu1dBlG67sV/ewpxU07PDd2YULDu/BW1Gm2XMrFry6lXP3uZfyyF2CdY46IxCapGinI6SoVYqafMLg48zuBXQNG7Lzv/8l+swZus2ciVClUIA7REREkJSUhEwmY/PmzSxZsqQy3jeYSPF4S1GTJ35NXeBPPZeUs+uI7du38+OPP7Jq1SrAHu7w448/Vovd+Oabb1AoFJw6darysxdeeIE1a9bwyCOPsGbNGp566il+++03XnzxRZd9VgRlu0PVfLsVpL5sj9c0ZpZgOuu4XJ6U8KQy3aXQb13ZYzhYSNH/9oJMIHXmQL+8AakthEG/PQ/d9gLMZSKycKXLNlzZH+7Hmd0KFCoFLfbdQkQ/uzNe8vVBTly52G/hPME6R50RCE1StNMRUtQqRU3eIggigtEeIqS1uP+75IiCrl05MHUqqVu20Pvll5HrPHOgFQpF5eK1goICfvzxR3799Ve/rqz3FCkebylq8sSvqQv8qcfrBWpS4rbbbuPrr7+u8fmtt95auTpzzpw53H777Zw8eZKmTZtWbrNkyRKef/55jh49SrNmzXjppZeYMGGCyz49WYggmqycGrUYS5GJJr+OQdkwEoD9cZ9i05iIm9SajO89q/4W4tIha+Riyn4/RcJ9nWn0ifdx5hWYc3UcaDgHQSmjY8EdyKPteXrz3thG7jMbSXigM2kfDfG5H5vRwuHojxEtNtqWPoA8yvt8wLVxevJvlM49CoAyI5oWOyagaBDh1z5ChKhLgrFATanszuWX/8zWoW0ZkjCEezLu8Uu7jf/4g86zZqFt2pStL72E8cI6F0+wWq2UlZWh0+kQRZH09HT69+9PTEyMXzTWF0IL1NwnYAvUZs2aJbmg5YuZM2dOZeWNqn8Vji7YHWJRFKs5ugBjxoxh//79GI1GDh8+7JajC57lfxNUckSZHMOufHTr/qkVHTfJHoah+emE220Fk4q0K/Wl37qwR7vqNKZsPeqeKSRP7+uXNkuXZYEI0cMaVzq6APqt9kWTEb1T3WrHlf2yMAVhHRuACIbd/i8Uk/H9KBo82wsA82ktR7vMRbvqtE9tBuscdUYgNEnRTkdIUasUNXmPiNUqEKOIodTiOv+7u5wdNoxtL7xA5Llz9HvySSLPnnW90wUq3qDK5XJiY2NJTk4mMjKSM2fOMH/+fFauXOlWrnp/IcXjLUVN7lSGrUv8qcels5ucnMyDDz7IqFGjmD17tiTjTIKBUun6NXFVIgfZFwyVr/0nSX/q6xUL1SwUfiP9EsKNGjVyvdEl1G+g7RFtIjlPb8Swt4iYsa1RJPln1rJ8ZwGyaCWxY5pX+1y3xf5QGnGZe86uO/ZXLFIz+DGUoSqpr/UjfcnVyOLDsGTryLpqCWemrPA6rCFY56gzAqFJinY6QopapajJWwQBzGaZ351dgPyePdn8+uso9HoGPP44yVu3urVfRET1e12F05uSkkJERARZWVnMnz+fn3/+uU4m06R4vKWoyVO/JtD4U49LZ3f8+PH8+OOPzJ8/H7VazR133MG1117L119/XadPZlLj4ovZFZGD0gAoX/vP07EiTk3E0HRsKhU5r+3yq75A0KOH7+mypNRvoO3RLDyKfmc+ikaRNPhPF9c7uIFNbyF3ThYGvZLo0f9UTTOfK8OSXY4sVoWqVZxbbbljf3iPC3G7O9xLtecNsde1oOWuSSib2FeUF3+byZHW36L90/NZ3mCdo84IhCYp2ukIKWqVoiZvkcnAYgmMswtQ0ro16999F11qKr1feYXWc+eCi4dRR6vo5XI5cXFxpKSkEBkZSW5uLj///DMLFizg+PHjAcveIMXjLUVNkZGRwZZQDX/qcXuBWkxMDFOmTGHp0qXMmTMHo9HIhAkTGDt2LPPnz6+scvFvwdOn0fBeKQhqOcaDRVjy/hmrpEe6IppsmI5oJL9QzVWFkkut30DaYzNZyXnOXhI6ZfplyCL884RauiYHm95KRJcEVI3+uRHotl6Y1e2VgiBzbwGcO/YHema3AlWTGNpm3U7C/Z2QJ6oxHddwctgSjvZbiOF4zWqGjgjWOeqMQGiSop2OkKJWKWryFpvNitUqEKuIRWMJzCIwfUoKG956izNDh9J63jx6vfoqijLHv1e7djmfvKk60xsTE0NZWRl//vkn3377LXv27MHsYRYIV0jxeEtR03kP8ivXBf7U4/MCtdzcXBYuXMiyZctITEzkpptuYvTo0ahU/l3MIjV69OjhcYnIk0N/pHz1WdJ/GE3sja0qP98T9wU2jYn4iS1pOtdx1bZgYzQaCQvzvpKW1PoNpD0FH+0h+6F1hLWNp/W+SQgK/yQ+yXpoM7kfHSLthS40frl75ec5T68n/80dJD3Xi9RX+7nVljv22/QWDkV/BCK00z7gN6fdGbrd+Zwe+yumE6WgEMACEf1SSfu/wYR3dp53MVjnqDMCoUmKdjpCiloDpSkYC9TCw7vSqtUftL7/XpbmLeXHbj8iF+Sud/QGUaTJb7/R4bPPsIaFcb5/f85ecQVF7dvb4ykuYLVaq1U3dd2siF6vp7y8vNLRjYyMJDExkbS0NNLS0oiPj/c6k43Uz0GpLFCz2WySqn5Xm546r6BWQUpKCg899BArV67krbfe4vjx44wcOdLXZiWP0Wj0eJ/IwRVxu9UD/RMm2x3fkiUnJV1RLSsrq171G6h2rVoTuS9vAyB1Rl+/ObqiKFLym/3ciR1VvWiEzsPFaeCe/bJwBRGD01Fdlob+QN3ky4zomkTb47eR9tlQVM0u5A/dmMOxvj9ysOEXnL33Lwwna5/BCtY56oxAaJKinY6QolYpavIWQRDR6xU0VjfGIlo4bwzg7JwgcGr0aNa/8w45ffvS6O+/6ff00wy5+25azZtHxIU3np6mjBIEgYiICBo0aEBiYiJRUVGYzWbOnDnDpk2b+PHHH/niiy9YuHAha9as4fjx4x69TZbi8ZaiJpPJFGwJ1fCnHt/KOF1Eeno6TzzxBE888YQ/m5Uk3oRt1LZIDaDhjD4U/N8BRL2Voq8zaXB78J/wamPnzp0+FfKQWr+Bardg9gGUjSIJaxlLzHXNXe/gJoYjpRhPaFEkhhHVq0Hl56LVhn6b3dkN753idnvu2i80ikf77RF0OwuJ7OV++76SeFdHEu/qSOHs/eS+tAWb1owlR0fRpwco/iYTrCKKtCiUaZEoUyNQtorlsHiU5g+loWgYGfCKju4SiPMsWNeiJ1iKDej3FnJo1WbSb4gnrE0c8khpvPG7FMbPfazo9QqaRdhzbp/UnaSx2nUFRV8obdmSPY88wv577yV140Ya//UXrefNo83cuRR26MDOjh2x3nADFg/XtgiCQFhYWOWMpyiKWCwWzGYzJpOJ8vJyjhw5wpEjRwB7qeL4+HhSU1NJT08nOTkZhaKmWyPF4+1M0yOPwO7ddSqHrl3hhRfKUavVbu8zc+ZMBEFg0aJFXH755bzxxht+1VRe7pkeZ/jV2f03kZCQ4PE+4ZelIoTJMe4rwFKoR5EYDoAiRkV49yT0O/LJnbFLss7uxIkT61W/gWjXUqAnZ/oObFoTLdeN8avDVTmrOyINQf7PbLHxcDG2MjPKjGiUqe4H9Ltrf3iXRPgW9HsKPBPsJxLv7kji3R3R7c4n/43tlK06g1VjBquI+WQp5pMXFuWo5TQ1WDn6/Y/IopUk3tWBhPs7Ig8L7m0uEOdZsK5FV4hmK8Xzj6JZepLSn46DDVomqjn62kIiBzdC0SCcpMe6EtnXdYW/QCLV8fMGpVKGXq8gQ52BHDkn9Se5nMvrpG+rWs25oUM5N3Qo6vx8Gq9eTeO//uLKBQuw/vQTZ4cO5eiECRgSE71qXxAElEolSqWyclG4zWbDbDZXOsAFBQXk5uayZ88eAKKiokhLS6NNmzYkJycjk8kkebylqCnRg+N04MABjh8/zieffMLUqVP5+OOPg6rHFSFn10uKi91fNFOBTK0g/LJUdOvOofv7HDFjWlZ+1/CVXpwY9RumoxpMp7WoMqL9KdcvLFq0iLFjx9abfgPRbu6bu7BpzUSPyCD6cv+mlin59QwAcaPTq31esTjNk1ldcN/+8C72G45+T3DTDkZ0TaLJfHuIlKXEQOnSk5RvzcW4uwCrxoRVY8R8thxzjg7O2Cj+LpP8d/eQ9uHlxF7vvxl2TwnEeRasa9EZ5ZtzKPzsAMVfVk+jaCkyIGAPRRFNNix5BhSJatI+GoiyUXBWf0tx/LxFFC3o9QqUMiXJYcnkGIOTF9+QlMSxm27i2LhxlK9eTZ+DB0n/4w8a//knWaNHc/zGGzHFxvrcj0wmqzb7C/YY4Qrn12QykZmZSWZmJnK5nJSUFDQaDTfeeKOk4nadnYPvv1+3WiooLi4m3s3iIREREXzzzTe0bt2a++67jzvuuCOoelwhnUjkSwxvp9Yr43bXVI/bjR3ZBHmc/RXf2ac3+yYuQLRu3bpe9evvdk3nysj/aD8AjV69zK9tW7VmtOtyQSYQe1V1J1rvYX7dCty1v9LZ3VuEaJNGwUVFnJqEW9uR/vFgWm64kTb7J9H+zO3wVjuEyDBEZAhhcsxnyzj3n3Wce2w9otkaFK2BOH+DdS3WhiiK5H+8j2MDf6J47lFUbeIgXIk8I4rUV/ogrO1H9LXNsZlA3igS/c58ND+d4OyD69D+cSYomqU0fr4ilwvo9QpsNkhSJZFv8n8BGI8QBIxdu7LvwQdZ/b//kT1wIM1//pmhU6fS+rvvnGZx8Ba5XI5arSYmJoYGDRqQmppKXFwcKpWKnJwcysvL+frrr5k/fz6bNm2isLAwYGnO3EWK56AnDwPNmjVjzpw5vPHGG7Ru3boytCRYelwRcna9JDw83Kv9HMXtAiTc0wGbWkXx4tOSXKjWqVOnetWvv9vNfXUHosFK3I3NiejhPGuAp2j+zEY024jqk4QysfqDljeL08B9+5VJ4ShSI7CVmTGdlHZu7S5PXkGDu9sDAqJcTsMPBiCLDSP/vb0cH/ELFm3dL8AIxPkbrGuxNs6/tI3i748gmm0k3tOBsI5J2PQ2Yq5uTsrzPelyeXeafDsMRVI4lmwDDd/qR+z4lmiWZnF85K8UfFX3BXWkNH6+olDYQ6UMBrk0nF3+CfPTp6Sw55FHWPvRR+R1707rBQsYOnUqGcuXB7R/mUxGREQE8fHxpKSk0KBBA6KiotDr9ezbt49FixYxZ84cVq5cGbRFWVI8Bz2pH3Du3DnGjBnDkSNHGDJkCJMmTQqqHlf45OyeO1fTYfu3kJ2d7dV+EX1SEZQyDHvysRYbqn2X+nx3RJMN0Wgj/5OD/pDpV6ZPn16v+vVnu8bjGgo+PwwygYYv9/ZbuxVUxOvGXZSFwaYzY9hbADIBdXfPHGxP7I+4MLurC3IogyumT59OyrPdkTdQo1ufQ1jTGDK+GooiJRxruZkTo37FWlq3P26BOH+DdS1eTO7bu8h9eQe6vUVkzBlK4l3t0Sw+gaCSkfqsPTXe9OnTkceoSH3Ffl3kvb2bjG+GkfxkV0SbSOHsQ+R/sr9OdUtl/PyB2WzPDKTXK4mSR1FuLQ+yImqk5SxLT2fn00+z7v33McbH02rhwjrTIggC+/btIyYmhqSkJFJSUoiNjUUmk5GVlVVZ2riukeI56Ilfc/ToUZYsWUJMTAyzZs0KyEy5t35Wbfjk7GZkZJCXF9hk81LF21J/sggl0ZPbo+jSiLKN1atSKaJURPWzx13mvr3PZ43+Ztq0afWqX3+2m/vWLrDYSLi1Dep2/okxqqBqyrGLnV39rnywiqg7JiKP8myluyf2SyVu1xXTpk1DHhtGyos9UfdrSN7sw0T0SqHl+uuxFBopX5/D8at/w1ru36T1rjRdCm16imbZSbKfsodcZXw6iIRb25Hzyg4QIXFqe1RpUcA/WhPvbEfkFY0RGkRQ8lMWjd7oS+NZl6PbnMvZB/6mcM7hOtMuhfHzF+Hh9utep5NjsBlQy/yzet0XHFUHK23RgvJGjTBHRQVNj1wuJzIykri4OMC+4j8YSPEc9NSvuf322/nvf//LG2+8wZdffhl0Pc7wydm92JPv1KmT5CpwBAq9Xu/1vorUKPS7CylfX3OsGr/bBwDT6TJ0e6XlWOzbFxwHPFD9+qtd/f4iCuYcI3JIGikvdHe9g4eU7yshrGUcUQNSiOhaPQtI+a5CVL3SiLza8wVYntj/T9yutM7Ji6mwKfGOtuj3FlP66xkMRzWoW8bRcuU1KNMiEY1WTt+1ts7ijwNx/gbrWqxAf6CIE+P/JOKyFNLe70/C5NYYskox5+gR1HJSnu5WuW2FVkEhI/b65ui2FVA4xx7fl3R/Rxq90xeUAoVfZaL53fMS0d4Q7PHzJ6JoAUCvV6C36gmXexdi50+Kihzn5FaVlmKKialDNbXrqShWECxnV4rnoCcpVQcPHoxWq+XNN9/ktdde48or/V8Qy5+Vef0as5uVleWTE3gpYTAYXG/kgMjL7Wl3ympxdqN6JaNsaI9TOfO4tBaqBSIAPZj9+qvd7Be3I5psqNsnoG7m+2rjiyn+/TxFa4tQtkqokcqsbGMeZduKUDaJ87hdT+y/VGZ2K2ySRyqJH2fPO1r4jf2zsGYxtFhxNYbjpRTPP0b2c1vrVJPU23QXm8HCyYl/IOothLWLJ/nhzgAUfXcczbp8Ym5sharxPzN3VbUmTGiBoJRRuvIspmy7k5HyeFdSX+xF2brznBz/B/pDnme68ZRgjp+/EUX7wkudTonRZiRMFvyMAyUlJQ6/kxuNiHVcpas2PYIgIJPJOHfuXFAWq0nxHPSmWFYg8aee0AI1L/ElHUZk31QQQLc1D5vBUuP75Ec6AqBdfb7W74NFsFL1BKpff7Rbvi2Pkp+yEMLlNHzO/7O6YHd2AeJH1Hylo9tmX4wS2cvzBXGe2K9uE4cQJsd0UlvnMa+eUNWmxCn21c5F3x6tnMUN75BAswVXglyg8MvDFC86XqeapNymu2S/sA3DviLCWsWSPmtA5edFC08AkDCxZbXtq2pVJKqJvToDbCJFc49Vfp76bHfibmyOrdRE9nNbsRQH9ke3vqQdA1Cr7RlEy8qUWLGiEIKfUbR5c8dvmorbtCH+8GEEc92FEjnSEx0dTUlJCTt37qwzLRVI8Rz0V5ovf+FPPT47u1999RWbN2/GYDAgCEKdVy06f/48Tz75JF26dCEqKor09HRuvfVWtwObly5dSqdOnVCr1bRv354FCxa4tZ+z1zSuUMSHoe6YgGiyodtRc+VsymOdEJQysIpkT6/7i9AR8+bNq1f9+qPdc8/ZywIn/6dj5Yy8P7GWmSldb1+AFjeseh5dS7ER47FSBLWc8I6eFznxxH5BIUPdwX7jkXIoQ1WbogY2RJURhelUGWV///MWJeaKxqT/3+WIImRNWRPwMsiBOH+DdS2Wbc6lcO4xwns0oNm8YcijlADoDxWj31eMPE5FzLDqD2UXa614CCn8+kjljJogE2j69RDixreg5Kcssm5fE9DZtmCNXyCwWOxvGbVaJTbRhkDwKwceO3bM4Xf5PXqgMBhIOFR3WTgc6YmIiCAsLIydO3f69JvuDVI8BwsLpXVv96cen5zdwYMH8+abb9KvXz9iYmIoKyvj6aefZtasWWzYsKFOYmF27NjBTz/9xMSJE1m2bBlvv/02W7ZsoV+/fpS5yOe3fv16xo4dy5AhQ1i+fDmjR49m4sSJrFy50mW/vqbEiBpgD2UoX18zAbhMISN2dDoiULQ4y6d+/En37oGZuQxWv762q12TjXbVOWQxSlKf6uInVdUpWZ2HaLYR3TsBZUL115O67fYHpYiuifaHIw/x1P6ISyCUoapNgkwgYXJL1F0bULq6+nXW4K52xIxIx6azcOLGVQFNSRaI8zcY16JotXHmgQ1YsvXEXJVRLb1e0Q8nAYi/vikylbzafhdrjRmVjrJ5NLLECPSHSio/l0UoSZtxGfI4FZqlWeS8sydgtgTrXhYIVBfGu7RUhYiITAj+C9sGDRo4/K6gUydscjkN6rAeriM9giAQFxeHIAj88ccfdaYHpHkORkYGp8iLI/ypx6er4q+//qKoqIhjx47x/fff89RTgjt38gAA7cpJREFUT1FUVMT06dO5/PLLiY2NpX379v7SWisDBgzg8OHDPP300wwZMoQJEybw888/c+rUKRYtWuR031deeYWBAwfy4YcfMmTIEN5++21GjBjByy+/7LJfX5MdRw6w50StLW4XoPF7fRBlCgxHyihaGpzUKBfTtGnTetWvL+2Kolg5q5v6RBcUCYFZAV284kIIw/Ca5VXLK5xdL0IYwHP7wy+B9GMX2xQ7rjlluzXkzj5SbaZQEAQy/u9ywjrEI0+J4Owjm+pMk1TbdEXBZ4fR7SxAmR5J6nPdqn1XvNDu7Cbc1KzGfhdrlankRA5Kp3RtHsVLqxeVCGsWQ9Ovh6BIDad4/gnKtgQm20+w7mWBQKGQoVZbKCtTYrKZUAmeZWUJBNHRjiuAWiMisCmVyOowjMGZHrlcTnh4OBqNpk7z20vxHFSpgn/uVMWfelw6u6+//jqHDztPCdO8eXPGjRvHG2+8wapVqygoKODEiRPMnz+fMWPG+EtrrcTFxaFQVI9Rat26NREREU7TohmNRlavXs1NN91U7fMJEyawadMmNBqN035zc3Odfu+KypndDTm1rgpXN40hvJ19sdPZp7f71Je/ePfdd+tVv760W7L8DMgEFA0jKmOsA8E/8bo1nd3KeN2e3jm7ntp/KWRkuNimyK6JKNMiMJ/Xo9tVXbc8UkmLhVei25pPwZdHKJofmPjdQJy/dX0tmosM5Lxln2lNf7cv8khl5Xf6A8XoDxQjjw8j+oq0GvvWpjX+ansKvYoS2FWJu7YpCTe3QbezkJOT/gpIjHiw7mWBQKfTER1torRUhcFmkMQCtb179zr+0mpFYTBg9bIwk9/1AEqlElEU0Wq1daRImuegr36Nv/GnHpfO7vPPP8/CixJAu5NxoWnTptx44428/vrr3qvzkr1796LT6ZzOKh8/fhyz2Uzbtm2rfd6uXTtsNpvLlZKpqZ5Vq7oYVUY0yvQorMVGDAdrjxVq/FYvAAyHNegzS3zqzx8888wz9apfb9sVbSLnnt6Gdn0eKU93RR4dmKdh/TEthuNlKOJVRPeqGZNbvs23mV1P7Q/v0gB5ohpRJke0Sq/CH9S0SRCEytzEJb+erbF9ePt40t/rC0DWfesxnvL/j10gzt+6vhZz3tyLqdhCwq2tiRtbffa25M9sIgc1JPHmlshqCaepTWvslWkIShllm/IxF9bMbJP2ak/CuyZiPKHl7NP+z5oRrHtZIIiMjCQ62oxWq7JnY5AH39nt1q2bw+8UFzIZWerQ2XWmB6icMMvPr7vqc1I8Bxs2rDmpEkz8qcerMIa33nqL5OTkWr+rqEMdLGw2Gw8//DCtWrXiqquucrhdcbE9vU1FYukKKlb/VXzvCH/kf4u6EMpQW9wuQPyodBRJ9tfjpx4Kfhqyi6viXOr9ettu0bzj6PcVo0qPJPnutq538JKKEIa4K1MR5NUvVXOODvPZcmTRStRt4rxq31P7FfFhWMMj0GwqxnC87mZAPKE2m+JG253d4lqcXYAGd7cl4ZZWqNKjODllrd8d+UCcv3V5LZpzdOTNOoitxETygx1qLEIuXHgazdoCoofWnNWF2rXKo5VED0wBm4hmRc1KnLIwOc3nDSVqUCoF3x2n6IcT/jHGiaZLFbPZTHS0ibIyJQarNIpKOHMaIy7M1hkSE+tKjksntiLnbl2m3pLiORhM3602/KnH65hdR6vkPv300xoOpL8QRRGLxVL5Z7Vaa2zzzDPPsGnTJr799luUSmUtrVTn4ht35ergWrJKzJ49m549e9KzZ09yc3NZs2YNALNmzaKwsJDs7Gxmz54NwIoVK9i4cSMAM2fORKvVkpWVxZw5cwBYtmwZhRn2mKUtn/6B0WgkMzOzcoXmokWL2LdvH6mPdgCg9M/z7NmyuzIOed68eWRmZmI0GpkxYwZgv3iWLVsGwJw5c8jKykKr1TJz5kwANm7cyIoVKyptyc7OprCwkFmzZgGwZs0apzZt3brVpU0VF/CMGTMc2gT/lEqsqFPuzKZNmzYFxKbs7Gy3jlNVm/RaHSeftj94NJreg59+XeqVTe4cp4oQBqFPeA2bNn/5FwDFKUaKios8Pvd27NhBdna2x8cpopP9YfDY7wfq9NzzxabYKxohKqB8az7mPH0NmwRBYFv/bAzny9Cuy2HuNR/61abs7GyfbKo496ralJ2d7fX15KlNJ6Ztwaa3EjemCdvKDlQ7Tnknc9BuzkeUicQMTa3VpszMzFpt2hGWCcDpuQdrPffeWvABCeNbYNOaOXLHakzZ5f6z6cQJv597dUnV36KSkhIUilJKS1WUm8tRiArKy8s5dCHbwZkzZypfB+/duxeTyVR5XABOnTpV6Qzu2rULq9VKSUlJZQaDEydOVGYqqLCzqKiIEyfsDyDHjh2jpKQEq9XKrl27Kr+vKMObmZmJVqvFZDKxd+9eYi+0e+jC4qNDhw5RXl6OwWBg/3572ejs7OzKjEr79+/HYDD4ZFNZWZlTmypidffssYfq1MXv64kTJ6qdZxqNpnJRfU5ODlarFaPRSEFBAWDPFVzh/J0/fx6bzYbBYKj0xYqLiysn4SrGTqfTVU7cFRYWYjAYsNlslcW/ysvLK3MQFxQUYDAYsFqt5OTYJ+DKysoqQzrz8/MxmUxYLJbKsddqtZWhH7m5uVgsFkwmU+XY+2pTWVlZDZtMJpPTe5wjBNFFfheZTMZLL73Eiy++WPnZ9OnTefnll2t1Np195ytr1qxhyJAhlf8fNGhQ5ckD8Mknn/Dggw8yb948xo8f77StgwcP0qFDB9asWcOgQYMqP9+2bRu9e/dm69at9OrVy+H+PXv2ZPt232Jp9XsLOdxlIaom0XTIurnWbWw2GzvCv0E02Uh+sB1NZ/X1qc8QvpH78UFOP7gRdbs4Ou69AUERmJXPNqOVTYmLsZVb6H32OsLSqmf/yJ62nfMv7yTlyc40fqtPQDTUxumnt5P95n7SpnUh/SXnrwalxOERK9GsOEfzOQNIurVVrduU/Hqao1evRJESTutVI4ns5Hk6t/qG8UwZ+1r+gGi20WHP9URcNCaFi09xZOwaoi9PpuO6kR61bTiqYU/rxcjjVfTIm1jrtSSKIkdHrUDz+1ka3Nmapp9dXufpLT3BH78LntK6dWtatlzJhg0N0T8ezbXJ13Jb49vqVIMndPzkE9LWrWPFvHkgkWNpMBgoKipizJgxDt9aB5JDhw7Rrl27Ou/3UsTZWDm7/oKfo8QDevTowbZt2yr/Pv3008rvFi1axEMPPcRbb73l0tEFaNGiBUqlssbiu8OHDyOTyWjdurXT/f2R/03dIR55rArTKS2mM7WnSZPJZCTc2BSAgm+O1ulq0YupmMmoL/162q61zEz2K/aZi8av9wyYowtQuiEfW7mFiE6xNRxd+CdeN7KX9zdmb8a1YmZXv6/E634DiSOb4m9oQkT/hmg2Oc6lGTc6g4ZPdwEbnLxlLTaTfx7YA3H+1tW1mPvxYSL7JJMwuUUNRxegZIV9tiVueO0hDOBYq7pVLLHXNUXRNA7t9trvp4Ig0PSLy4kZ3piCL46S/6nzxdLuEqx7WSDQ6/VERZnRlikwi2aUMtdvNANNxQxrbagLCzHGxdWpo+tMT1XOnq091CkQSPEcrJhxlQr+1HNJObvR0dGVr2569uxJmzZtAPuM7+TJk3nwwQd54okn3GorLCyMIUOG8MMPP1T7fMGCBfTt25fYWOdlX52lMnEXQS4jsn8q8kQ15VsdZ47I+KAPsqRwLKUiuR/752bvDYMHD65X/Xrabv5nh7Hk6om8LIm465oERFMFmq3FRPZMIGF0TSdCFMXKTAwRPR3ns3SFN+MafsHZ1e2t2wTs7uLIpujLUyndUEDRkjNOixU0fK4r8mgl+j1FZE/fFVBNUmvzYswFBnI/PEjpujxSn+pc43tR/CfeNm54zep+FTjTqmwYQfmuYjR/OV51rWoUSYPb7ZMPZ57YiuF4qZsWOCZY97JAoFKpCA+3IGI/r+WC3MUegadRI8fnQ3H79kSdO0dYHRYwcKYH7P6ASqVix44dLjMx+QspnoP+8Gv8iT/1uOXsSvm10aFDhxgzZgxt27Zl/PjxbN68ufLv+PF/Ugl98803KBSKyjgigBdeeIE1a9bwyCOPsGbNGp566il+++23aiEbjrg43Zm3hA9KR18ImtWOb/bKBmrC29udjHOvOE+hEkgS63BBQV3060m75lw9Z17cjap1HI3f6h3wayJn3jmKt5cRO6zmalTTqTIsBQbkiWGomnp/M/BmXMPbxiIoBAzHtVjL6y5Pprs4sim8bQzKVDXmXAP6Q45/zORRSprNGQgCFP2YhdYPeV4Dcf7WxbWY+8lhbHorsSPTag3pMBwpxXiqHEWDMCK7O9bjTGvsUPsiXc1ftS/SrWxjfHMSxjfDWm4h+9XdPi8iDNa9LBAIgkBEhAUE+5sImQTmsJzloc+7UEwhaZd/HibdwVVe/IriEgC///57QKv3VSDFc9Bffo2/8Kcet66KV199lZ49e3Lffffx5Zdfcvr0ab8J8JUtW7ag0WjYs2cP/fv3p2/fvpV/r7zySuV2NpsNq9Va7SQeMGAAP/74I3/88QfDhw/n559/Zu7cuU6zOFTgrxQlUb3taaO0G53/qDb/1B6ra8k3UvBjll/69pSKQPr60q8n7Z6dvhtbmQV1q1hiBgY2PYvxvJ6yvRpkEXLiBtS8IVZUTovsleyT0+3NuMpUctRtY0EE/cG6mQHxBEc2CYJQxbFynrsx+vJU0l7viTGrjBO3rMOqswREk9TarIpVZyF31kEAGj3VqdZtSn6/MKt7VSMEmePz0JnW2MH2EtjaDfnYDM7DRpp80p+YoY0omHOMnHcPON3WFcG6lwUCvV5PeLgFZBecXQlUUHOWm1/btCmGuDgSLyxEDLaeChQKBbGxsWg0Gre29xWn5+Ajj8DgwXX798gjbvs1oijy6aef0qFDB1atWkXnzp1JSUnxe2iGP1PBubwqrrjiCqKjo9m5cyeffvopU6dOrTRo0KBB/Oc//+GLL75g+/btdZq2o4LbbrsNURRr/as68BXbXVy1ZMyYMezfvx+j0cjhw4eZMGGCW/2mpKT4RX9krwYgF9DtKcZa5nimLLxNLBFd7LO7p58ITpGJxx9/vF716267+sMl5M3OBJlA+luOFy36i6KV9gef+MFJyMJqvpL8J17Xu/y6FXg7rhVxu7p9ztPzBQNnNsVdcHZLXMwiAqQ+0gF1qxiMR0s5899tAdMkpTarUvD1MSwFRiJ7NiB6UO05xXVHtUR0S3AarwvOtSqT1ER0jsNmsKLd7PyHTZEQRuoT9gIuZ5/fgW6f96E0wbqXBYLIyEi7s6u0r1qXQlGJzp1rhr1UIggYEhNRlfoejuIXPVUIDw9HJpNVZpoIJFI8B92tHyAIAtdddx0HDx5k27ZtrF+/nqlTp3LvvfdWe3teV3rcweUc8apVqwB7qo7t27dX/u3atYu///6bv//+u3J2SSaTERUV5TdxUqYinYavyCOVRHZNoHxHIWVb84kd6ji2qNnHl3FgwO+YTpWjWZND7GD/nQjusHHjRvr161enfQayX3fbPfP0DrCKJN/dmoj2cX7XcTGFv9udscQRtT9QmQuMhLWO9bqYRAXejmtEp3gK552UZNyuM5sqZ3ZX5yJabTVyF1dFplbQ/NtBHOz9M+XbCihZeY64q5w7dd5o8pZAXouiTaTgx1NEDUgh9aF2tb49EC02cr85hVVroe0Vzt90uNIaOzQV3d4SSv50fU+LG5lO0t1tKPj+GOde2UOLbwfW+kDoimDdywKByWSyhzEo7SmcpJBnNzc31+mEkFWtRl6Hk2Ou9FQgCAIqlYq8vDxEUQxouJrTc/D99wPWrzPKysrc9uEqHNFJkyYRExPD888/z4cffsiqVau466676lyPK9x+39G8eXNuuukm3nrrLf766y+Ki4s5fPgw3333HQ8//DD9+/evrC/9b8CfWRGi+ttX1JdtcB7KEN0/hbDm9gOf9dAWv/XvLnVZSrEu+nWn3dJ1ORQvPY0sUkHa9MCn2hKtIkWr7OdB4vCaN2fRJpL/41m0RwxE+JCJAbwf139mdkt86j8QOLNJ3SyKsGZRWEtMlO92PSsd2S2R9JmXUbalgBO3r8dS5N2PcyDO30Bei5o/z1P6Vy6GLB0JN9S+EFO7owir1kJ4q+has4VU29aF1rgr3AsvqSBjZm8iujag6Icszk7zLu4zWPeyQCCKIuHh1sqZXSk4uyaT8xLP1rCwykpqdYErPVUJCwvDbDYH3JeR4jnoS8pYtVpN8+bNK/P2BlvPxfgU3NO6dWsmTZrEu+++y7p169BoNOzfv1+SKTX8TUxMjN/aiu5nd1pcxe0CNHm3JwC6QxrK99bdalaA4cOH12l/ge7XVbuiTeTcS/Yf04ZPdUKV6vxH3R9odxZjLjShbhpBeKuaT7SGI6VYS82oGkegSvWt3Ka34xrRWbphDK5sih2agjxWSekW91LapNzflqh+yZizdZy8b6NXC1cCcf4G8lrM+diepinlntYO0+tVLKiNHeJ6tsyV1piBySAXMBebsJS5dkrkUUoy3u4FMoHzb+2jdJ3rsBRPNV1KhIWF2cMYVPaZXSmEMaSnpzv9XqXRYKrDt8Cu9FRFLre/KTCbA7sAV4rnoKssVK4wmUwu07Z6gq96quLXSHZBEGjfvj233HKLP5uVJP4MnI664OyWbcpHtDn/MU24rgnhXeLBCsdv3+Q3De7wb1ugVvDdCbTbi4i7Jp2Gj3cIiIaLKfzd7kQkjkip9RVa2Ta7kxbVy/uUYxV4O66q9EjksUos+QZMuXqfdfgTVzbFDm2ISSNS9Jt7s4iCQkaLbwciT1RhOq8n/+tjftfkDYG6JoynyyhedhZBKSN5au3FNwBKKpzdwa7fLrjSqohRETUglfJD5ZRudO8BPrpvMo2e7UxYyxjOPLsTS7Fns+71aYGaTqe7ELMrHWe3otJZrVitRJ85g7ZJYNM3uq3nIire2qrVgZ0hl+I56I1fU1GN7dy5c9hsNkaMGBFUPY4I/rLNSxR/lkQOS49C1TgCq8aE/mCJy+3TnrGvji7fWUTZzrqb3b366qvrrK+66NdZu5ZSE6f/uwOb1kLCuGbII+smUXvhigvObi0hDOBfZ9fbcRUEgYiOFfl2pTW768qmmAH2OGfN+ny301epm0fT5IM+aP/OI+vBLeiPerawJhDnb6Cuidz/HQGbSOK4JqhSan9zYDNZKV1v/xGKG+x6ZtcdrdE97anNSv92/8et0QtdUKaEo92Qx4l7Nnk06x6se1kguHhmVy0PfhhDRkaGw+8ic3ORm0x16uw603MxdeXsSvEc9GYm9fvvv+eDDz7g5Zdf5ocffkClUgVVjyNCzq6X+DtwPaq//UejzI1Qhgbjm6FMs/8QHb9tg191OMNVrsJLrV9n7Z57dS/mHD1RfZNoMLl5QPq/GHOJidLNRQgKgfihtc+YlW2zP9xE9vI9R6Mv4xpeWUlNWs6uK5vUGZGENYnAqjFTvt/9mLwGk5qTOKEZtnILx2/726PqaoE4fwPRps1opWxHEcgFUh9o43C7su1F2HRWwtvGoGroOpTGHa2xA+3nu2ad+86uXCWnxZwByKIUFP2Q5dGse7DuZYFAEATUagso7G9ZVIL/nA1vqQgFqA31hdk6nZ8yGrmDMz0XU/HQFOhcu1I8B2Uyz13CJ554gocffphPP/2UTp1qT1NYl3octuW3lv5lFBX5dyW6J3G7AM1m9Qbsi4S0W/w31e+MuXPn1kk/ddWvo3b1mRpy3j8EAjT9sLfTHKL+pPjPfESrSGy/RBQxNWeSbSYr5bvszm6UD5XTKvBlXKUat+uOTbGXX5jd9WAWURAEmv1fH2KGpGLO1nP6vzv8qslTAtFm0dKzFK/MJbJvClF9HWf6qAhhiHMjXhfc0xrT334+l24pxGZ0/0FC3SKGpp/0IXpQKln/2eb2+Rise1kgMBgMyOWgUNudXYUs+IUBjh1z/OAhu7DoyKasu7LGzvRcjPKCrkCXzpXiOVjoQVW7ungo8ESPK0LOrpckJ/u2Ev5iKuN23XR2E69vgiojEoDjt2/0qxZHPPTQQ3XST131W1u7oiiS9cg2RLON5Dtb+cWpdJfCFRdSjjkIYdDtL0E02lC3ikER5/vsjS/jGtElgciBjTDrfJbhV9yxyZtZRABFXBjpM3pgOqcn5/1DFC12L59kIM7fQLSZ+7ndIUga38TpmytPFqeBe1qViWFEdIxFNNrQbvNsIiH5lpaom0Vh05o5Mm4NVq3rhUXBupcFgogI+8JZldoet6wQgu/sduzY0eF3QkUmIz/O2rnCmZ6LqXB2c3Pdi+v3Fimeg+7WDzCZTHzwwQcAzJkzx2+pWL3V4w4hZ9dL/J02JKJLArIIBYajpZjz3Fv00/z/LgPsmRmK/zzvVz21sWbNmoD3UZf91tZuya9nKduajzxWSfprgU81VoEoihjO6JFFyElw4OyWV8br+qfMpC/jGtE+jpJ1hRT+nO1z6VZ/4o5NlTO76/I9npWIviyJjLd7AHD+o8Poj7iO3w3E+evvNg0nyyhZlYNMLSdpclOH29lMNmzIiOyRQOwg9x743dX6z3HxvERz04/7EN4xDtM5Haef3enyuAbrXhYIKtJqKcOk4+xmZ2c7/E684OQqysvrSo5TPRcjk8mQyWQcPnzYr6mvLkaK56C7fo1KpeKRRx5BFEWmT58esPoK/vSzfHJ2p0yZwjPPPOMvLf9qZEoZkb3ts4jaTe7d7ONHNSaiRyJCuIJjd9RtZob6iFVr5sR9W7BZoMl7vVEm+5bayxPKD5WR93sRQkIEUV1rD8qviNf1x+I0X1HEqQhLj8BmsKI/Hpin+kAR3iYaZVIY5lwDhmOea0/9TztSH21P6epcMsesxlLqfg5PqZL75XEAEm9MRxHvOJawdFsRRX8WYNYLqJL9u4AndmBFeInnr4/lEQpa/TAIVdNocj7KJPsd38oJX4oo1fa8tVJwdp1R1L49FrWahhvqbr2JJwiCQGxsLFqtlpUrVwY8djdE3eCTs/vdd9+xdOlSf2m5pIiOjvZ/m/2SQSWnfI/7cZBNP+iFTW/DdFpHzudH/a6pKoMHDw5o+3Xd78Xtnn5+F6azOsJbx5A0pW4WpVVQsPxCFoYhDZA5qOxVkYkh0k/Orq/jGtHR7pTr9kmnkIw7NgmCQOzAJERAs9Fzx0oQBNJf7kp4hzj0hzScuGez05SBgTh//dmmaLGR95Xd2U25q6XTbStCP+IGuV+9z12tFTO7ZXuLsVk8f1sQ0TaOjFe7AnD66V2UrDjns6ZLgYrV74oLM7tywfOKcv6mUSPHlUCtajU5ffrQcP16ZAHOZeuOntoIDw8nKiqKM2fOsGOH+/H5niDFczAQfo0v+FNPKIzBS/LyPH/V5orIyxtiEVUUr3I/ljC2fzLR/ew/Eicf3eHXym4XM2vWrIC1HYx+q7ar3ZJPzqzDIBdo8Xlfp6VkA0HB7xeqpo2o/dWwVWdBd6AE5AKR3RL80qev4xrZKQ6AcglVUnPXptgrG0K0mqI13i1CkUcpabNkMJG9E9Gsy+WUkwVrgTh//dlm8V+5hLWIJvL/2Tvv+Diq628/s10r7WrViy333rFl4wa2aQZMSwhgaoB0kgAJCUl+oQTIG0iCUyCE4AQwBmwMdigGg8HGwrji3i1XuamvtNJK23fn/WO9QrKlrTO7Y0dPPvoQb7n3e+bOzpy599xzSrODBR7CYPvitLN7cfQPXNFq1fcwkjGtEGeVj9Y4H6Cyr+9Fj8dHYbo4n/KbV9O6u/OJg1Rdy+TA4QgGzmsUFMawe/fusO+fmjEDXWsreTI5krHq6QyTyYTBYGDr1q2cPHlSck1KPAfljlOOFSn1dDu7cZKdLY3D0R7T+BxEbyCY2ieG1EaD37kIVBBo8XH0gc2S6wpx2223ydZ2KvoNtRvwBjjyvfUgQvEvhpE+WvqxDYevxUfD6gYQIPeKzmfMWrc1gF/EONyC2ijNzSzR45o+MjizG0sKL7mJ1ibTuCz8dh9Na+Pf7Zs2wEyvP4zFV+ui8tm9VL24PyFNsSBlmzUvH8G2up6sb5SE3ZgW8AXajpfl4uhndmPRauidDiIJjUvJY6PR5hnwN3vZd/VK3JVnx4am6lomB6F8sCFnVyskL8tBVwwYEH6FoH7UKHxpaeRt3aoIPZ0hCAIWiwW1Ws3nn3+Oz+eTVJMSz8GcHGn2g0iFlHq6nd04kSOOR5ujJ22QiYDLT+sOW9Tf0xcbyb8zuOxe/eJBPPXy1Bx3u2OrUqT0fkPtVs3Zg2OXDX2/DHo+NlqWvsLRsKoe0RMgc0IWutzO4yVbJSwmESLR42o8PbPrUNDMbrQ2ZYy2oDKqcR5swVMT/+/FcmkR/eZOQmXWUPPSQerfOTtDgxznr1Rtehs91L93EgQojBC607LNhr/FR9qADPTF0cezx6I1c0rw5mZbE3/aJ0ElMOC1KZgm5aHNM7D/+jK8DR01pOpaJgehe5FaFzyPlRDGEGljl6jRYB0xgtwdOxShpytUKhUWiwWXy8WaNWsk1aTEc1DOleF4kFJPt7MbJzabTZZ2QyEJ9vWxXez7z52AKk0NfpGD35YnFdmHH34oS7up6vfDDz+kdUcDJ57Zg3lGIf3+NVGyWdNYCIUw5F7Z9WxZi8SZGCDx42ocYga1gPNQC36ntLMe8RKtTSqtisyJwRn8pihL1HZFwT0D6PX4GBw7bBy87UsaPuq45CnH+StVm3VvHUP0BLBcVoi+pzHsZ22rYw9hgNi0WqYG225aY01oQkGdpmHIB9MRvSKtmxvYd9XKDhsJU3Utk4OQ06TWusGvQSWk/rZ+/PjxiJ+pHz2ajMpK0mQICYxHT1fo9XqMRiMHDhygurpaMk1KPAebmpSzSgfS6kn9r+IcJS8v+mW8WDBPOp1cfV1sOUBVOg19/joWBAHbsioalnW9OSNevv/970veZir7/c6d93Lg9jUEmrwYBmdiuTy2TQxSIIoi9R+fdnav6jqn4NeV06Sb2U30uKr0atIGmSAg4tgbWwlduYjFpszThQwSmUUMUfSzoRQ/NAy0Aice3UHD0hNxaYoWqdqsee0oAAXf7hvxs23xujFsToPYtBqHmNBkaXGfcuI6nlgSZ21uGkOXXYK+TzoBt59916zC1+iOWZPSCeXZVevd4Nfh9SanCE44hg4dGvEzjYODVfpMFRUyq4lOTzjMZjMqlYoNGzZIpEiZ52C8fo3f7+ff//43vSUuAS2ln3XOO7sej4ebb76Zfv36kZaWRl5eHldddVXUOyjff/99Ro4cicFgYNiwYSxatCiq7zU3y3NzN00KpR+L/QZc9IPBQecDOHDrmrh2NIdj+fLlkraX6n6/vO09nHuaMAwy0+fZsbL0EQnHgVacRx1oc3Rkllo6/Yyv0Y3rsB1Br8J4ukyvFEhxXNMVFsoQi02ZU4Oz5InEh4YQBIHefx5Lj1+NoHVbA+Xf/ILahUdi1hQtUrTp2NeEfaMVtUlD7jd6hv2sGBDbUoJlxhCvC7FpFVRC20OIFOOi75nO8FVXIHpE7F/WsnvGp7hPtabsWiYHoZldjd4FAS12e+rLBZ84cSLiZ1yn4zENElbJ6opo9IRDpVJhNBqpra2VbLZRiedgvLYFAgEsFktCM+hS6umMc97Z9fv9CILAb37zGz766CP+/e9/43A4uOSSSzhy5EjY765Zs4Ybb7yRGTNm8PHHHzNr1ixuvfVWPv3004j9SlmzuT3GYWbUJg3u4w7clbHPbAz7eAaowN/s4+Cd0oYzpCotiRz92j6tRPeeE0EjMOjNqajTU7Opoy2EYWYegrrzGRn75kb8hjQyr+2DSivdeSfFcU0foaxNarHYlDkxB1Rg39KI35F4GIYgCJQ8Nooevx6OJtdAxc+3cuL3u2RJuC7F2NW9X0lGaTZ5s3tHDN9p2d2MrjgNQ7900vqkx9RPrFpDcbtNEsy4Axj6ZDBs+aUYBplRm3XsmvIpGTWpdwilIrSpUKMLzuw2N6fetlA6tHC4s7IQBSEpzm40eiKRnh487zdvlmYTuNLSfAGo1fHFe2u1WsaNGyexmvj1dMY57+ympaWxaNEivve973HJJZdwww038NFHH+FyuXjvvffCfvepp57i4osv5rnnnmPGjBn8+c9/5sorr+TJJ5+M2K9cFUMEtQrThfHP7hr6mij+eXDJpv6tY9g3SXchmTx5smRtpapfX5OHmtcPtxXhKHliNBmlqduBWnc6v25uFynHAOxfWQk4/Oh6xOZkREKK42pUWPqxWGzSmLVkjLIg+kSaN0Wf2zocgiDQ++mx9Hx8FN4aF8cf3YH51y00ra2VdFNromMnBkQqXzhE8+amsBXTQjR+UY99rwPT1NjLpMeqtS1uV4KZ3RD6knRGrp2JGAD3sVZ0jzbSsk1+JysZhBw5lVY5zm40ZV5FjQav0Yg2CZXUpCg7q1arMRgMHDt2TJLfcqrup+FIxK+RYwJQSj8r9Qn5ZCA9PR2DwdBWRrEz3G43q1at4rnnnuvw+uzZs7nnnntoamoiM7PzSlYgbz4606RcbCuqsa+vJ/fGXjF/v++fx1L3ZgWeKiflt69l7N5rUGkSPxHnzJnDQw89lHA7qerXU+Nkz8zPUelUiGqBk5e1MulXwyVQGB9+p5/GL4I33JyZXTsRzRuDnzFNkDYlmhTHNZR+TCmFJWK1KeeaIlRmLc3bbGTFGIsajqIfDkLf00jta0eoX3yMAzd/Sc7NvenzxwtQ6RKfrUh07Gxf1OE+6UTf24jlosh221YHH7yzLoo9ZjxWrabSLMzT8hF9It4mL9pMaVZdtLkGRqy4jIN3r+PEysPsvXIVo7ddjb44/MY8pdN62llUkrO7c+dORo0aFf5DgQBapxOfUf7jH5WeKNDr9bhcLlpbWxN2xML9Lh785EG2V29PqP1YGVM4hl+P+TWFhYVRf+fo0aM89dRT9O3bl507d0quqbq6OiY94TjnZ3ZDiKKIz+ejurqahx9+GLVaza233trl5w8fPozX62XIkCEdXh86dCiBQIADBw6E7U+uDWoA5smnN6nFMbMbYsiH01Cla3AdtLPv+i8k0XUub1DzNXvZNWMFgk6Fv9VLnznjuHLJbUkvHtGehjVWjIMzyJyYhT6/85Rjoihi/6oBANMEaWegpTiuhr4ZqIxqPFVOvNbUp9KJ1SbjMDONqxtoiKGQS7RkX9OTAf+ZSNGTwxEB63snOfKANEn0Ex27mtcrACi4ozeCKvyGJlEUsa0O5deN/RyMVavaoCbgDmBb20DThoaY+wuHyqBm0JtTyBtRiK5HGgfvXh9TTnMlkpYWTAMnaD3g12G3pz7P7pn31c7QOJ0IgQCeJCznR6MnGrTa4LGVYrLrXN+gJooiN998M7/85S959NFHueWWW1KqJxIJ3el79epFjx49pNKSEH/84x/RarUUFRXx2muvsWzZsrA7Axsbg8uWFoulw+tZWVkd3m/P3LlzKS0tpbS0lJMnT1JWVgYEK6FYrVYqKyuZO3cuEAw+X7cuGDM7Z84c7HY7FRUVzJs3D4ClS5e2baJ7+umncbvdlJeXs3Dhwq/DGDZZCbj9PPHEEwDs2rWLJUuWALBw4ULKy8txu908/fTTAGzZsoWlS5cC8N+dS0m/N/hE1LDsFFUvHWTdunVtQfFz586lsrISq9XaVsmlrKwsrE2ffPJJ3DYBLFmyhF27dgHEZdO8efOoqKjAbrczZ84cgKhtOvnHPTRaG/E0e8h7exTvNiynoaEhoXFK1Kaa92pp2tGKaoKuS5te/eN/8Na4UGdp+c+yeVGNU7Q2Wa3WhG165o/PYBwenN1d8dKyhMcp2Tatb/oKgNqyavbv2y/5ubdm2zrUd2az65Ya3JUObNvrWPDjl2OyqbNzz2q1xn/uLf6AusXB9Gj+GZqINlVuPImn1o2uUM9XpzbHPE579uyJ+fdkCeXbXWuV/BpRVVNN4LE8Go7V07SimjV3f0jZqlUJn3vJpP29qKGhgcrKSlAHZ3atVjWtra3s27cPCG7OCjlnO3fuxOPxYLfbKS8vB+DYsWPU1QUf9rZt24bf78dms3Ho0CEAjhw5QkND8KEjZGdDQ0PbnphDhw5hs9nw+/1s27YNCDqDx44Fc06Xl5djt9vxeDxts381NTXUHQyWtz/R1ERraysul6ut0lllZWXQJoLVz0KzqfHa5HQ6E7aprq6OqqoqAFauXJnwNe7IkSMdzrOmpiZaWloA+PWYX7PyzpUsv3U5i69ZTNndZbx3w3t8dNNHlN1dxsKZC/n8rs/5ZPYnLLl2CWV3l/Hu9e+y7OZllN1dxoIrFlB2dxnLbl7Gu9e/S9ndZSy5dgmfzP6Ez+/6nIUzF1J2dxkf3fQR793wHmV3l/FI6SM4nU78fn9birWWlpa2TWJ1dXV4PB58Ph81NTWsWLGCxsZGevYMbm4N+Vsej6ft2Le3qbq6Gr/fj9vtpr4+OJFns9naViaqqqoIBAK4XC6sp+O4Gxsb2yoEhs4Hj8cT9nrQFYIoR3UEmRBFsUNyaEEQ2gKYq6urOXnyJFVVVfzzn/9k06ZNrF69mmHDhnXa1tq1a5k6dSrbt29n9OivCwkcPHiQQYMG8emnn3L55Zd3qaVv374cPXpUIsvOZsuwD3Hua2bU+iswT4w/3dT28R/TsrkB1AJj912DcaA57rbmzZvH3XffHff3U9Vv8/o6dkz+DMGgYszGmWSMypKk3UQQRZFVfVbhOu5k8sYpWCZYOv1c3TvH2XfzOrKuLGLkx9Mk1SCV/Qe+s5GaV47Q//lxFP9kUOLCEiAem1aXfIL7pJNJuy8lY3j8v49Imk49V86RB7agLzEybt81qNPjjyJLZOxqFx1n7+wNmMZnM+6ryyJ+/uRLR9n/w+0U3NyDkYsmxNxfPFpr361kxzc3kn1JHuNWTo25z2g03TjiGo4+uAX72nr6/m0cxQ8kPvtXWloq2QamaCkpKeHFF1/kiYNPsKU8wHXV7/Dd7+5NqoYzKS8vZ/Dp1GJdoWts5Iq77mLXD3/IsVmzUq4nWurq6tDr9QlXQGv/u9i3b1/C6dGkoL6+ntzc6PyNOXPmsGDBgraHhYqKCvr27Svp3oTO9IQ7VuF+f+dUGMMXX3yBVqtt+7v00kvb3issLKS0tJRrr72WpUuXkpOTwzPPPNNlW6EZ3DOLQ4T+feaM75nIXVbPnEAKsvaM+OJyVBka8IvsueJzAq74d52nyjFMpF9RFKn850HShpjp+fOhbY5uou0mSsueFlzHnejydWSWdh0b/nUIg/QljKWyP2NSHmml+bQedkrSXiLEY5NlSvDY2iTcENWekKbiHw8kfWwWul7pVP3nkCRtxkPjqloEvYqCO6PLiRmK17VMi++hOx6tmZNPF/zY2CB5CkUIajKV5lJ8/xDSx+dQ8cgOat+Sb/JCTkJhDD7RhxotLS2pD2OIxrH0nc5uoHEklk85GqRydCFYnrmlpaVtxjFeUnn/6YpoHV0I5h4+cuRI2L1RydQTiXPK2R03bhybNm1q+3vppZc6/ZxGo2HkyJFhU4/1798frVbL/v0d69nv378flUrFoEHhZ6jkrjSSSL7d9miMGoZ/MgNNvgF3hYNtF3wcdwm+0FJhskmkX9vKGmrfOIa71kWPX3acuUmVPQC1HwaX4PKuzg8bM2n/KrQ5TfqHK6nsN/TNoHmzjaaN0sZXxkM8NrVfMpeDkCZBraLPM2NoXlvP8Sf34LN7E24zVjx1bipfPoZg1JJ3c/jcuhB8WGz84vTmtBgrp4WIR6u+wEDagHT8rX5adkh/rQ1pyr25Nzk3loAAp/60j8bllZL3JTehPLte0YtaUIazGwphCEdAp8Ov0WBokP+6EY2eaDEYDAB89dVXCZWzTeX9pytiqQw7a9YsPB4Pf/jDHwDaVrpD4QbJ1hOJc8rZNZlMbXFKpaWlXT6tuVwutm7dSt++XVcF0uv1zJgxg3feeafD64sWLWLSpElhMzHA14HqcmGanEfaxALsR1wJt5U5JZ9ej48EwLnfzu7pK+Nqp7g4+RXGEu239q1jIEDJL4aitXTcBJYqewBqPwrm182f1XUWBtEXwL5ZvpldqezPGBlc+m/d3SzpElY8xGPT186uPDfd9pqyLivEPCWXgDdA3Vvx34DjHbvat08g+kQyJ+WgL0iL+HnnUQfuUy60OTrSh8W3kSherXKOS3tNPR8eRo+fDaF1WyMn/7gX20rpSsImg1DKJ5/oQyNoFOHsGqPMsFBXWkqvTz7BEmFDeLL0RINGoyEtLY0DBw6wYMECTp2Kr1ppKu8/XRGLX1NcXMzbb7/N/PnzmThxImvXrmXgwIG89957kt0HpPSzzilntzMWLlzIXXfdxYIFCygrK2PhwoVcfvnlVFVV8fOf/7ztc/Pnz0ej0XR4wnv00UcpKyvjwQcfpKysjIcffphly5bx2GOPRexXyh9Pp+0PMdO6rwX7Fhuuk4kv8xTfN4ie/xdMs9X8ZR17b14dcxtyJI2Ws1/7tkaqX64gbXAmRfcNlKzdRPFYPTSua0TQCORe0fVsWeveZgIOP4a+6ejyDJLrkMp+Xb4Bbb4ev92H65j8S5LhiMemjFFm1OlqnIdbcdck/nAZTpMgCJT8djiiqOLYU/sQ41yij3fsqt8IVjgquCO6lIa201XTLBflRMza0BXxarVMli+85Mwx6fW7UZQ8NoKmVTUce2Q7DR9JX25dLkIOgU/0oVWIsxvtLvod99+POzubcU8/jU7G1VIpd/ULgkBWVhZZWVm43W4++ugjPvnkE1yu2K4dqbr/hCNUOCNaZs2axZEjR9iwYQOPPPIIBw4c4L777msrdJJsPeGI6Oz+4Q9/OGupX0kMHjwYq9XKz3/+c2bOnMlvfvMbiouL2bx5MxdccEHb5wKBAH6/v8MTx9SpU1m8eDErVqxg5syZfPDBByxYsIArrrgiYr+h3YpyIagEzBcGL/bNEqXf6fP/RpN3Vx9EoHFZFXuuLYtpGSbSbke5iLffyueDu32zrixCm3l27slU2VO3vA4CkD0tG6256xuTnCEMIK39bbO7Kc63G49NKo2KzAuzURnVNH0lTXGJcJqyZxahL07DfcJB/QfxLfnFY6fjcAvNGxpQp6vJuy66WSXrqgbUBWlkXx1/rst4zzPLlBxEwHGkVfIVgzM1CYJAr8dH0fOR4bRsa+ToL7ZSnWBcdbII7Wb3BXxoVWpFOLuhDAaR8JpMbP7Nb9A1NXHBs8+CTCtD0eqJhbS0NPLy8khPT+f48eO8+eabEVOWtidV959whLJNKAUp9UR0dh955BHefvvtDq85nanfiBJi7NixfPTRR1RXV+N2u6moqGDRokUMH96xWMDdd9+NKIr06dOnw+s33HADu3fvxu12s3//fmbPnh1Vv1JUZImEedLpTRobpJvZGPzaZAp+0J9Aq5+GDyvZNvrjqDettZ8pTybx9OttcOOsaCVtsIkePx4gWbtSUPth5BAGaOfsXiiPsyul/Rmni0u07GqWrM14iNcmy2X5eF3QUCb9LOKZmgSVQPFPBpAxPhvr0vic3XjsrHkzOKub980eUWeCaCirx1PjIXN8VuQPd0G8Y5I+1IRhkBnbZjuu49LeczrTJKgEej85mpLfjsBn9XD8qd0ceWgLAa/0G+SkJLTK6BN96NTKmNmNpYBD84ABHJw9m7zt2zHUS1MiOhE9saBSqcjMzCQvLw9BEFizZk3UD2apuv+EIxl+TSxIqSeuMIY//elP5Od3fqOurq5ue9I8nwltCpCTzIlBJ6d5vbQxa4P+dSHF9wc34Dl2N7Gx1/s4Dkd2UioqKiTVES3x9Fvz5nFsq+rQ904nbUDnsYapsCfgC1D/STAHYf414X/I9o3yxeuCtPanjwjO7LakeGY3Xpsyx1kgAI1rpZ/Z7UxT4V19aN3dTPW8CpyHWyRpMxyiKFLz1gkg+hAGZ4UD1zEnmiwtplHxp2SLd0wElUD6wGCVqkaJ43a70iQIAr0eHUmvP4xGnaam/u3j7Ln8cxwHUvsQF45QOk6v6EWnVuN2a/B6pVlGjhe73R7T552nd92rvPFv2gxHrHpiRavVkpGRgc/na8sxG4lU3U/DIWdmhXiQUk/cMbuhpL9n8tJLL0VM23U+kGjakWgIhTHYtzQS8Eg7u9D/76X0f6EUBAg4/WwZ+CGHfrwpbFjD1q1bJdUQLbH2K4oiVf8OZuIo+m4/ydqVAtt6G95GL+mD0kkf2HU8kr/VR+vuJlALZFwQ/6xaOKS0PzSz25rimd14bbJMzAIVNG+x4XfEn54vWk2aTB15N5cAUPVy11ljYmkzHM2bGnHXesm+upCsS8KvKIRoKAvOsmVfHH+8LiR2noXSwjWukdbZjaSp6LsDGPjKRNIGmXEebWHHxOWc/Nt+Ai7lVVvz+YLnq0/0odcE886nena3PsYZWvF0vnzBL8/xjVVPPOj1wQ3Q0YYypOp+Gg6lTVRKqUeWDWqJpOM4V8jOlme2rT3aLB3GISYC7gAt222St1983yDGbJ2JoBZAhKp/HmRDzhJOPb+/0zEMV35ZTmLt1761EZVJS+bUXHLDxCamwp6apadTjkUIYWjZ2gABkYxRFtTG+IsPhENK+9OHm0EAR7ld8gezWIjXJo05OHsp+kSaNtmSoqnoO30wT86laX0joj+2WMVY7ax+4wReq4e0QWZUmugu+w2rTqccm55YGE0i51nW1NAmNWmd3Wg0mSfnMXTxReTe1AttnoGjD21jz/VfUPXvQ/hb5JmBjIdQKixvwItBE7xWpNrZHTCg89CxzjAfOkS/995DFAT8+s7LpidTT6wEAgEcDkdb1dVoZ3bPPAdTnckG5K8fECtn6knkGJ3z2RhSRWflhOUgc1JwsJvWy5MD1DQmh4n1N5J/d18QgAAcuX8r6wyL2DHtM07+fT/2rVYCvkBbib5kE2u/NfOP07yugYyx2aj0asnalYK6FQ1kTsyi4PoIIQxbgueXXCEMIK396nQNaf3SEX0ijnJ5lwzDkYhNWTLNInalKXNqHp4aN7ayOhpX1kjSZmcEvAGq3wqWBy66oySq74ii2Ba/nD0jscTuiYxJZqkFQStg39WM1yadgxmtJk2Wjn7PjqX/vyaQfV0xtk+rOfWX/ey5bjWHfrqJ2jeP4jjQHHdWDSlwuVwExACt/lbSNcGwD7e76+teMgiX4z6EprWV4S+9xEUPPYShvp5tDz2Eq4vwyGToiQVRFHG5XDQ0NFBTU4PNZkMQBIYOHRq28mp72p+DWq1WEXuhkuXXRMuZepxOZ9zpyOSZMvofIPQ0LTfmidlUvVpB04YGSh6Qpw+VRsXgVyfR8+FhVDy8jYZllYhekea1dTSv/vopNd+gYvtfPyNzah69fz8SlSY5F9RIBT7aE/AEqFkQ3IhT+O3wFaJiaVcK7PtbaNpmR5ulJWty+NCEhjWNkGPEdLE8F3+Q3v70kZk4D7fSsqupLawh2SRiU9bUHI6/UCF5fGhXmgRBoOCu3lQ8vpfq146RfUX0GQ9isbNhRS3eOjfGISZMYy1RfcdZ4cB1/HS87sjESignMibqNDWZpRZs6xuxbWgk70ppfg+xasqaUYBlWj4Nyyo58cwe3BUtiP4ALVsa8TbsxlvjIuD0wwhJ5MWERqOh1d9KgABmdXCs3O7U3trDhjKKIsWrVzPs5ZfR22wcu/pq9t9xB76MjNToiRJRFPF4PDidzuADRiCAWq2mT58+jBgxgsLCwphSbrU/B/Pz8zl16hQ9evQgLS1NstRdsaKXaWY9XkJ6RFHE6XRy6tSpuDetRfWLSNWBVzKhEo1yE5rZbZZpZrc96UMzGb50OgGXjxN/2od9fR1NX9YRcPhBBFwirTsasa+tx7r0FH1+P5rcb0SuwpQoI0eOjPqz1s9qMA43o9KqyLjAIlm7UlDzfjALQ8E1eai04RdVmjc04LV6MY2VJ14XpLc/Y6SZ+vcqUxq3m4hNbWWD1zUgBsSE4lSj1VR4Z2/q3q/EdcqFz+5FY4pu1iIWO6vfCG5MK7qjJOpreWNoVndaYvG6kPh5ZpmSjW19I41rrJI5u/FoElQCOdf0IOeaHjgPNtP4WTWtOxqxLj2Fv8UHvtQsQ2s0Guy+4GpKplYZM7tdhfkJfj8XPPssxWvWYBswgE2PPUaTjCEGkfREi9frpbGxEZ/PhyAIFBYWMnz4cPr06dNW1CNW2p+DZnPwIaWyshKvTJv0znW0Wi0FBQVtxypWonJ2f//73/P+++8zfvx4xo8fz/Hjx+Pq7HxCypJ44UgfZkZt0uA65sBd5URfJL+TrTJo6P1Yx5uBq9LBK/e/yEUt47B9Xo1jr52931xDnz+OotfDw2TV88QTT/D4449H9dnq14/T+IWV/k+PiHhjj6VdKah6N7hUXXhD+Bu264QD9yknGosW46D4qlZFg9T2f51+LHUZGRKxKa0kDUOvNFzHnbTssSc8oxmNprS+6ajSNDR+UU/de5UU3Rl+NSKaNtvjs3upfTd4rSq8LboQBvg6lCN7euK16RM9z7KmZlPx7GFJ43YT1ZQ20Iyhbwa7rixDZdCg66Om18PDofMK9rLS0tKCIxDcMJ2hC644ptrZ3bJly9lFE0SRkS+8QPGaNey/804O3XgjqJOjs1M9USCKIq2trTQ3N6PVapk8eTKDBg1Cpzs7b3usnHkOms3muB05qUj2PTESUuqJ6OxeeumlbNu2ja1bt7J161bmzp3b9t60adMYPXp021+yZ8pSSbJK/QlqAfOEbBpX1tK8oYG8b/RISr9nYig2ct/ihwBw1zjZMXkF7mo3R361C1eFg0H/LJWt72hPdl+zl/r3o7+xJ/NH7ap0YdvYhMqgIm9meAei6XQREfOF2ZLNLnaG1PanjwylH0vdzG6iNhXcVIxtvY3GDY2SObuRNBXe0YumtVaq3zgetbMbrZ11H1RhHp+FNk9PWt/oqhGJokjNp3UYBpnIvjRxZzfRMbFMzsIyLRevI0DAE0ClS3yriRTnfuXcwwScfvytPi7YNBNDr/SUOLsZGRl4AsEUTemnnTCXK7XObmeO5ZD58+n12WccuOUWDt18c8r1RMLv92Oz2XC73eTn5zNz5kxJV3SV5FSGUJomKfVEvGp89tln1NfXc+jQId566y0eeughpk2bhtls5ssvv+Qf//gH3//+97nwwgvJyMjgb3/7m2TilEwyg8nNE6UvLhEPu3btAkBfkMb4Q9eQMc4CQPVrFRx5fJfs/Uai/uNqMkZnknVpHoZekcs5R9uuFFR/EAxhyLsiF02EhP6hinmZk+TN+CG1/WkDMlDpVbiPO/A1pWYpLlGbjAMyaFxnw/q5dLOIkTQV3NQjWG7ZHcBVHd11JVo7K189QePqBnKuiD7OrfVAK+6Tbrw2LxnDEl9ZSHRM9HkGPLVemr5qommLNKsGiWpyn3Jw9Fc7aFpXz8C5E4KOborw+Xxtzq5RF7y2pHpmt6Hh69+Pyu1m8Pz5DFi8mGNXXsmB229PqZ5I+Hw+WlpaqKurw+PxMH78eK6//nrJQxeTef+JFqVpklJP1I/I/fr14+abb+ZPf/oTn3/+OY2Njezfv5833niDBx54gClTppCWlkaTjPWtlUSsdbAT4euMDNJunImV9vkDBUFgTNmlZE7Lw+8QOfbkfmoXn5C933BUvnKMpo028r4VXRxxLKUdE6X6vaCzGymEAb7OvJE5UV5nV2r7VRoVxmFmRKBlT2pmdxO1Kfui0xkZvmyQLBVQJE3aHD3mC7OxfWGl9p3owqOisdN10knD53UIOhUFN0W/ElW/IphyLOfSXElWFqQ4z7JOj0vDl9JcAxPVdPIfhzCOyCTn+p7kXi//voVw+Hw+3IFgkaN0fdDZTfXMrs1mg0CAHp9/zowf/pCB77zDiUsuYdcPfwgp2ANks9m6fE8URbxeL3a7nbq6Ompra2lubiY9PZ1vfvObXHDBBbLsW0rm/SdalKZJSj0JbdkcNGgQgwYN4rbbbgOCJ82+ffvYsmWLJOKUTFaWfBuHziRzYjb6PumIajUBbyDi5ia5uPHGGzv8W1AJjP50Ghv6foSr0sWBB3aQcYEFY39p40zP7Lcz3DUuGlfWIWgECm6KLtQjmnalwNvkpf5zK6ig4Jrwzm7A7ce+1QaAWca0YyCP/RlT87Dtc9K8045lcvJzNiZqU8bQDLTZWlynXDgrnBj7Rl4hkEJT4W0l1C+tpmbhCXr9tL8kbVa9eQJEyLuuEG1W9DGG1hXBDCy5EoQwgDTnWfZFWZyYe5yG1Q30fzjy8ZFTk+uEg5NzDiD6RUp3XZGwlkQxGAxtM7smfXCDY6pndic0NzP0Zz8j88gRbAMGsO3nP6chhWGO/fp1LC4UcnBDmRVCVejMZjPDhw9n8ODBZGbKm1EmWfefWFCaJin1SOo1CYLAsGHDuPPOO6VsVpHEsiySKNocPX6tnvoyG/adqYuHXLhw4VmvqXRqxm68DF1hGu5KN1unr5a8qEBn/Z5J/UfVqE0acq4qQJcTXfqUaNqVgtpldYhekeypWejzwjsd9h1NBNwBjENNMTko8SCH/Wm9jQRcgZTF7SZqk6AS2mZ3pZpFjEZT3rVFqNPVuKtcOI5ErhoUqU1RFKmaH1xpKb4r+o1pAV8A66rgykLuZdI4u1KcZ9kXBx+cGtcGM2UkSiKaql+vQFBD/i0lZAxLTYq99rhcrraZXaNOi1odSJmzm37yJBN+9zsmPvoo2pYWtj70EGvmzEmpowtw6NAhIFh+1mazUVNTQ319Pa2trWRmZjJhwgTuuOMOZs+ezYQJE2R3dCF5959YUJomKfV0F5WIE6Mx8RmfWLBMDM4k2zakLunz2LFjO33d0NPIwL+PAkRcJ53sv39HUvptz6l/H8Nn91MUIbdurO1KQSiEoegbkeMmkxXCAPLYH9rUlaqHMilsalsyXy2NsxuNJnW6hsJv98FZ4aJ64cmE27Rva6J1rx1tro6cK6OP123e0oSvyYdxgJG03tJc46QYk7RewUwZPpsP++7Ei5bEq8nX7OX40+UIaRpKHh6csA4p0Gg0bc6uXqVHr/enxNm1lJcz5Re/IGv/frbMnk3Ziy9SOX06xJmaS0qys7NpaGigvr4ep9NJbm4uU6dO5dvf/jbf+ta3GDNmTNLv6cm6/8SC0jRJqSf1Z+E5SrKTL1smBZ3dphQ6u3369OnyvYKbe1NwczGiSs2plyqo+7g6Kf0COI600rShEZVBTW4MN/ZI7UqB3+XH+mVwzAqvjxyv27Y5LQnOrhz2m0addnZ3Naek/KUUNrWP25WCaDXlzgqeu9Vvnox47CK1WfdhNaYLMim8rWdMYU+heN3cy/Ki/k4kpDrPsi8KXgOlmHGPV1P1/GP4W3xkjLJgGpO8ULZwqNVqPGIwjCFVzm7Orl1MfPRRvCYTq//2N07Onk1AgvRciRIIBGhubg7OfrvdDB8+nLvvvpsbbriBYcOGpbSIQjLuP7GiNE1S6ul2duOkpia28p6J8vXMri2p/bbnL3/5S9j3h74yAb05eErt/9F2PFZPUvqtWXwKgLwbilBHyHQQS7tSUPupFVedh8JvFUYV/xnahBjalCgnctivK9CjzdXha/LhOpH88pdS2GS+wIzaqA5mJahxJ01TzuX5aHN1tOyzY98RfqNvuDYDngDHnqugaZudojujD2GAdpvTJAphAOnOs7aHEAlm3OPRJIoijV/UkT7CTPGPE48blgqHw9E2s6tT6TAY/Lhcyauglrd5MxN+9zucubmse+YZnIWF7Ny5M2n9d0YoP25tbS0tLS24XC5uvfVWpkyZEne5WalJxv0nVpSmSUo9552z++CDDyIIAr/4xS+i+vz777/PyJEjMRgMDBs2jEWLFkX1vcLC6Et7SkHGSBOqNBWOQ6146hK/AcfDb37zm7Dvq9M1jFh0IQIBHMfc7LpLmo2K4foVRZFTrxwnbVAGRd/uJVm7UlG5qBrRB5ljI+dsdVc5cR1zoDZpSB8mf3JxOewXBKHd7G7iy82xIoVNKq2Kgm8UknVxDg3rE19JiVaTSqui54/7ocvXU/VG+FCGcG3WLq3Ga/WQMdKE+XR6wGjwtfqA4LUmZ4Z0D1tSnWdZF2djvtCCx+5PeNUgHk3NGxqoW3wKT52H3OuTk2c9GtLT0/EEPKhRoxE0SZ3ZNVZWMv7//T9aevZk/dNP484JnjcXXHBBUvrvCpvNRlNTEyaTieuuu47777+fDBnLEcdDMu4/saI0TVLqOa+c3b179/LKK69EXYVkzZo13HjjjcyYMYOPP/6YWbNmceutt/Lpp59G/K7D4UhUbkyoNCoyx1sAsG20JbXvENFk2ci+opAe9/QCROqX1VL1VuT4w0T6tW9twlHeis/mI3tGbLNRcmcN8Tv9VJ3Or9vjlsgPR80bTxeTmJCFoJY/PY9c9qcyblcqm9KHZGBd3Uj9Z4nnto5FU+7MfDy1HqoXnET0d+3QhWuz8tXgxrQe9/SKKWWS9XMr9WWNqIxadNnSLUFLNSYZQzJwHHFR93E9rQcib+KTWlPlf44CUPjt3qh1qc120B6v14s74EanCo6ZXu9PWuqxvkuXAvDV44/jabepq66uLin9d4bT6cTpdDJ06FBuvvlmCgsLFZkhqltTZKTUc145u/fffz8PPPBA1GnBnnrqKS6++GKee+45ZsyYwZ///GeuvPJKnnzyyYjfTUX9asvpIgOp2qQWbYnkAX8ehS4dIMCeH+3CVZVYTuJw/Va+HryxF97aA5UmttNZ7pLPNcvq8Lf4sZSaSe8XQwjDxOSk7JLL/tDMbioyMkhlU8704G/NWpb4knksmjInZpHWPx13lRvryq4dhq7adFe5qPu4BkEjUHxHbPlfa5cF+8u/Wrp4XZBuTARBkGxcYtXkb/XhONJKxgUWiu7tm1DfUhMIBHAH3OhVwfjTZM3salpbKVm5ksqLLsKd3XGPQbIng0IEAgGampowGo1MmTKl7WFP7mt9PHRrioyUes4bZ3fx4sXs27ePX//611F93u12s2rVKm4+o2zh7NmzWb9+fcTiGMlITXImlokWIHWb1K699tqoPqfN0TPkhVFos3R4bT52fntbQsuOXfUb8Aaoea+azCnZFN0Ze2L3aO2Jl1OLgpv0opnVha/LBCdjcxrIZ79pZDDPcipmdqWyyTLBgipNRcveloTjdmPRJAgCJT/uS8YFmVSGCWXoqs3K109AAPKuLUCXF/3mG1EUqV0WXIWQ2tmV8jzLmXHa2V2VmLMbq6a69yqxldWjMqhJHyxtHvFE0ev1eAKeDjO7yXB2S1auRON0cvS66856r3fv6LPiSElzczOBQIDLL78cVbssEHJf6+OhW1NkpNRzXji7TqeThx56iGeeeYb09OjKNh4+fBiv18uQIUM6vD506FACgUDEyh1Wa/JL92ZeeHqT2sbGsEuccjFv3ryoP1t4V18yB+sREWnZ1czx/8RfXa2rfuuX1eA65sTb6MM81iJZu1Lga/FR82Fwpqz45sjObsAbwOdXkTktD9OFydnlLZf9GcNNIEBreQsBt1+WPrpCKptUOhXZU4LjYP0iMccqVk351xdi39ZMzeIqfM2dryB11qYoijSsayR9uIniu2PbmNaytwXncRe6fB2ZY6V9kJfyPMuZHlz1sJZZE3qAjlVT1fxjABTeGdu+gGTgdDrxBDxtM7tGow+HQ/4Naj1WrcI2YABNAwac9V55ebns/Z+J3+/H4XDQt29fCgo6ZuWR81ofL92aIiOlnvPC2X366acpKirijjvuiPo7jY3B2VGLxdLh9VAIROj9rjCZkv90bygyYOidhr/FT8ve5G/+mT59etSfFQSBIS+PR6/y4Kz2s/f+vbQeii/Orqt+T712Ojbx7pK4yjnGYk+s1HxUh98ZIGuSBWOvyDXVm7c10bDWhqPahz7PIJuu9shlv9qowTgwHdEn0rK/RZY+ukJKm0KbtEJFFuIlVk3GfulkTcsh4PRT9Xbny3idtdlQZqX2/Ro8jT5yr4qc5q49bSEMV+VJUiK4PVKOScaQdPQFOtw1Hlr2xx+3G4smV5WTgFckbUA6BTentjRwZ+h0ug5hDCaTB7td3owDaTU1WA4domrq1E7fLy5O/ga+1tbg+XDhhRee9Z6c1/p46dYUGSn1nFPOriiK+Hy+tj+/38/Ro0d59tln+dvf/haXw3Pmd0KzBZ21NXfuXEpLSyktLaWmpoaysjIAnn/+eaxWK5WVlcydOxeA5cuXs27dOgDmzJmD3W6noqKi7Ull6dKlbcHXTz/9NG63m/Ly8raKIUuWLGHXrl0APPHEEwDs2rWLlp5B5+HT55ZTXl6O2+3m6aefBoLB3EtPbxiYN28eFRUV2O125syZA8C6detYvnx5my2VlZVYrVaef/55AMrKysLatHv37phs0vQ3YPlZPmrBi98V4LO7V7Jz686zbFqyZAkQrJbSmU1bt249y6a//e5vNK5pRDVWS3mPg3HZlJOTI9s4ffWXoOaaAaeiGqfqlVUAZE3JTnicorUpJycnJpsijVN7m9T9gjNLb/9xkSTnXipsqi8MOoDWsoaEfk85OTkx21Tyw974B0H5C/s7PfdycnLOsunES8HZx5Yprai16qjGKWTTlpeC53hj/0bJx8nhcCT8ewqN01tvvYV2XNCRW/DrBWFtCjdOKpUqaptWP7mSxlVW0odbeG7eP8JeI5JF+3uRzWbD7rKjU+nYvXs3BoOT1lYde/YEz50TJ060pcrcuXMnHo8Hu93eNvt67Nixtg1l27Ztw+/3Y7PZ2qqOHTlypK1iaMhOy2efAVA5ZQqHDh3CZrPh9/vZtm0bEHQ8jx0Lno/l5eXY7XY8Hk9bSrKamhpOnAhOVuzbt4/W1lZcLhe7d+8OtltZ2RavuXv3blwuF62trezbt69Tm1wuFy0tLYiiiNlsPus8M5lMkl/jEr2/qlSqpPgMsdjkcDgk9RkStWnDhg0x29QVgpiKzO9xUlZWxowZM9r+PW3aNAoKCvD5fLz88sttr48aNYrrr7+ep556iszMzE4d17179zJ8+HDKysqYNm1a2+ubNm1iwoQJfPXVV4wfP75LLSUlJW0/1mRS8fcj7H9wDz3uLWHky2OS2vecOXN46KGHYvqO3+HjqyGfYDsRwIeWAb/px9A/xFZ5qLN+j/zxEAd+vY/86wsY+96EmNoL164UeJt9fJK/ioAnwBUnppHWI/JM7dZvbaZmSRUjXh5Nyb3JWSqVy36AQ0+Wc+jxcvr+sj+D/zRclj46Q0qbAt4Ayy0r8Dv8XFY5A0NRfDPu8WjytfooK/4MX7OPKTuntWW46KpNd62bVT0/Q/SLTK+4jLSSyKsJIbxNXj7NXQEiXF53GbosaWcFpT7Pjr10nF0/3EPRTYWMezu+FFexaPpqQhnNmxoZ+fYECm7qEfazpaWlbN68OS5N8dKjRw9MPzNhVBt5cuCTfPBBX/797+G8+eZyzGbpN1JbysuZ+MgjNPXvz/pnnun0Mzt37mTUqFGS930moijicDhobg7uD7juuuvOCmEAea918dKtKTKx6gn3+zunZnbHjRvHpk2b2v5eeuklysvL+e9//0tWVlbb34kTJ/jHP/5BVlYWp06d6rSt/v37o9Vq2b9/f4fX9+/fj0qlYtCgQWG1dPaDSgZtxSUkyP8ZK/H8CNRGDYNeHEtGcfBUO/Sno9SujG1Z+Mx+xYBI9enl3Z7fi38jhFw/6uqPagl4A+RMzYrK0RVFkcY1wZmTrCnJ2ZwG8tkPqUs/JqVNKq2KHncVYx6XSX0Cu//j0aRJ11B0e9CxOjX/7I1qZ7Z5at4JRK9I3tUFMTm6AHXL67FcaKH4tmLJHV2Q/jzLnp5D1rRsWo84EQPxzdVEq6n1YAsBbwBNpobca5KbWz1a0tPTg6nHhOAGtYyMYDGflhbpK5iZjh1jwu9+hzsri62/+lWXn0uGo+vxeKivr6epqYmsrCxuvPHGLu/LSnLgQnRrioyk13PJWkoCJpOpbemmtLSUwYMH85///IdVq1Z1+CsoKODmm29m1apV5OV1vrNYr9czY8YM3nnnnQ6vL1q0iEmTJkXMttDSktxYxBDmMWYEnYrWfS14bclNfxZajoiVnFnF5EzLQY8TjVHFllt24DgWfXWtM/ut/7SOpp3N5F1XQN6VscUmhmtXKo6/WoU2W0ev70cX3+c44sBT40abqyN9UHQbLKVALvuBlBWWkNqm9P7pNG1ppv7T+ON249VU8oPepI80c3zucXwtvi7bDPgDnHj5OAC9fhD7w1/l4hoa1jZhvkCeDDNSj0nGICPOo06atjTTtD2+h6loNVUvPIl9ezN5N/VEnaac3Lrt8Xg8HTaomUzB+4LUcbvG6moufOwxAjodG558EneYFJ9yVhgNhVnU1wer/V188cXceOONZGd3PVEg57UuXro1RUZKPeeUs9sZpaWlTJ8+vcOfwWCgpKSE6dOnt9W+nj9/PhqNpi2OCODRRx+lrKyMBx98kLKyMh5++GGWLVvGY489FrHfQCAgm03hUOnV5M8uQTcsi4avbEnt226P33EZ8NcLMFoEAq0ePFYv27+/B58jup36Z/Zb8dxRRF8w73AixRcSsacrHMed1K2w4rP7KZwVXQon29rQrG5WXHHn8SKH/SHS+hrJnJSDYYAJT700ZaOjQWqb8q4IFiqp+7Q+7t3/8Woyj85EY9bga/adNbvbvs26T+rxNPjJ/0YheTFuTPM5/NR+FIzXLLpRntUqqcdEEIR24xLfQ0g0mkRRpGZh8LgXfFM5FdPORBRFPAEPWlXQuc3ICDq7LS3SOruD33gDvc3GxiefxBmhgqjHI99vPhQHXlhYyB133MGQIUMiXjflvNbFS7emyEip55x3dqMlEAjg93csMzl16lQWL17MihUrmDlzJh988AELFizgiiuuiNhetFXa5ECbo8O+txXbhvC5gKVm5syZcX9XV2Bg0L/GkVXoR6P2YV3fzOY7dkeVQq19v/Z9drxNPjSZGkq+m1hsayL2dMWJ+VUgQtEN+VEvCTeuTX4IA8hjfwhBJeAPCFhX22jembwLqNQ2mUZmoC/Q4ap007Ivvt3/iWjqc39ftLla6lZYOyzZt2/z6JyjeOq9ZE3Jifnhr255PX6HH8uEzKiyhsSDHOdZyNmt/6w+ru9Ho8m+qxnH4Va0OTqyL5M297CUhCZ0BIJjr9MFJxE8Hmlv77VjxyIEAuijSLtZUhJb6rtYyMjIQK1WU1NTw5EjR6L6jpzXunjp1hQZKfWcl85uRUUFzz77bIfX7r77bkRRpE+fPh1ev+GGG9i9ezdut5v9+/cze/bsqPpIZTnErNPFJRrWJ9fZDe2wjJe8m0swj8size8IplV6v449jxyOOGPWvt8jfz5K47omir9dgi43sZi0RO05E1EUOT4vGCPe6+7oZ4Ia1wbjr5Pt7Ept/5mYRwcfCJuTGLcrtU2CIJB7+dezu/GQiKb8bxSgzTFQ824N1e99vTQcarNpWxPWVVY0Jg0l343dwahaHCx8ItesLshznuVekg0CNKxpxNfqi/yFODRVv3kSIU1Dz/v6otIq91bpcDhQCSoCBFcbdbrgf71eacMuKi+6CFdWFv3efz/iZ0NZE+RAo9GQm5uLRqPhiy++YNOmTTHdQ5RCt6bISKlHub9ghXNmft5kkj0pGFvXuNEW9waNeLjmmmsS+r4gCAyaO56siRay8zxk9NZx4JkKdjxYHjYsJNSvo8JB1TtVoIK+P+2TkJb27UqF9ctGWg87MfTQk395dCV/vY0eWvbYUelVmMcltyqf1PafiXl0MBd1847kzezKYVPeFcGxjNfZTUSTWqumz0+CcbgVz1e03dRDbR79y1EASr7bE21mbMvWfpefmqXBqmlFN8q3+UqOMdHl6LCUZhLwiFhXx75ZN5ImMSBS/dYp/M0+cq6If19AMtDr9QgIbeeGVhtydqW9vYtaLRWzZpG/dSvGCGVce/WSN6OMWq0mNzcXg8HAtm3b2tJTdoXc17p46NYUGSn1dDu7cZLM2MozMfQ0YCjW42300XIweTXIQ8tliaArTKPX/w1DrLIjHKtH0Ag0bmlh89378Ls7d3hD/R548jBCmpZ+v+hH+oDEN3JJYU97jr8avAH0uqs46uXkxnXBG3XmeAtqfXI3wEht/5mYR4XKBifP2ZXDprzLgs5ufVlDl+doOBLVVPKdEvKvK8C6tomq/9a0tWkvb6HyreDDX5/7+8Tcbt1nwdhy8wVm0vsbE9IYDrnOs0QeQiJpalxrxXXciaEkDcvk5K64xIogCKgEFSIhZ1eeMAYA6+ksC+nV1WE/p1bLfy0TBIGsrCy0Wi179+4N+1m5r3Xx0K0pMlLq6XZ24ySUZDsVCIJA1sTTs7vrbUnrd8GCBZK0k3NtD3r8fDA54zLIK3Rh29bCsddr2Hj7HuydOO8LFiygcbONk/Mr8TZ66fU9aeLBpLIHguWBT70TdERiC2FITbwuSGt/Z5hCzu6eFgK+5GzolMMmQ5GBghvyySzNpOHL2GcRE9WkTlOTd2UeolfkwBOH8Ln8LHhzATt+dgDdADP9ftUfY5/YndVTi6rImmKh173hc8cmilznWd7MXLKmZuE4En1mlxCRNFUvqsQ8wULPH/aRvKKc1LhcLgACYvA3JtfMLoDXGDzPNK3h49dDBSnkRhAE0tLScDqdYaueyn2ti4duTZGRUk+3sxsn+fmpXdoKxe02brAlrc+f/vSnkrXV95lRqM0axJPNFJa46XFDDqeW1LP68h3s/L8juGrdbZ+97/v3sf17+0kbmM6g3w2QZFYXpLXn1OIa/K1+sqdYyIghfVjI2bVM6TqNj1xIaX9naM1ajH3TCLgDtJbHX9o1FuSyyTQ0g4YvbVSfXvaPBSk09fpuT4puLaL1lJd9jx5ilu4b1H7cgLPaS+/7Yk835q73UPV2NY3rbRTeIG/OcLnGJGuiBfvuFqo/qKMlxlLk4TQFPAGqF56i6asmcmelJp96LBiNRlTtbuVyxewC+NKD1zZtBGd3xIgRkvfdFWlpwY2V4WZ35b7WxUO3pshIqafb2Y2TVKfoyJ5kAaAhiRkZQmUBpUClVTN00RSMozIxZIgYaurodWs+ab0M7H/6OGWX7qTs8u1s/ckBPhj2BW6rF78H+t4ffxGJM5HSnuqlwQ2Lve6JflY34AnQdDp9XFYKlkqltL8rQrO7ycrIIJdNBdcFH25rPqiLOQWZFJpUWhX97u+Nr8nPyf/Ws/0nwWI4F/xrCMaesVd2Ozn/FKJXJP+qPNLi+H4syDUmKq2K/KuDWRJqlsa2YTicpvrltXgbvGQMN7Xli1YyHo8HQRDaNqjJObPrycxEFAQMEVY2KyPE9EqJWq1Gp9Nx8ODBLvd+JONaFyvdmiIjqc8hWUvdJJXMsWYEjUDzLjtee+y7kZWANkfPsPcuxlPlpHV9DZliI8N+3ZO+3y2k5YADX0uAQy+cArWAvm86k5ZdgNakSbXss2jaYafqv7VYxpsovin6maCmbU0EXAHSh2agy5G+2pESaMvIkMRNanKQNSETXb4OR4WT5l2pKSiTPdHCpM/G4qz0oh4sUHJHIT1viX1jmSiKHP93MH9sr+9GV/hEqRReF3R2q9+Pfca9K2qX1pA1LYce3+mV0r0ZsdB+g5paLaJSBWSJ2Q1otTjz8khPojMbDRkZGXg8HsrLy1MtpRuFojzP4RzBZDKltH+NUY15tImmLc3YNjeRNyO63f+JMH36dMnbTOubwchVl3LskR3Uv3UM+1dWBv77QkY90x/b9hYat9rJnZqJebARXba0SdKlsufw34KFSrInZ6EzR6/RutoGmWnkXVckiY5YkWM8z6QtI0OSZnblsklQCRRem8fxl09R80EtmaOi//1LqSl/RjaXbRmPabAx7iIXDWtttOxvRV+opyDKwieJIOd5ln9lLoJGoGGNDY/VE/VDY1eavI0eTr12AtEbYNQbYyVUKh86nQ4PnraZXQjO7soxswvQ0rMn6adOhf1McXFyi3Do9Xo0Gg3btm3rtMhEMq51sdKtKTJS6ume2Y2T2lrpZhLiJRTK0JikUIbnn39elnaNg8z0+9s4TBfmYOidzu5LV3L8V5vReRwMuK+IhZvnS+7ogjT2uGrcnFxQBQL0/2ls6XasXzTibfKTMTw1S6VyjWd7QhkZmnckJ9eunDYVng5lqP4gtt++1JrMw9L5xz//gUoT3+X75GtBR6Xk7uKk5I+Vc0y0mVpypmcj+kVqPo4+K0NXmqrerkT0BMi5NBdDT3mKbEiNw+FAEIS2bAwQjNuVI2YXwN6rF6Zjx9A2dX3f2b17tyx9d4UgCKSnp9PS0sJnn312VjhDMq51sdKtKTJS6ul2duMkXB3uZJHsjAy33XabbG3ri42M/PIKMmcUoC0yYF1ynEPf38DGjEVM3zSKk8/tJ+CJrrxwtEhhT8W/ThLwiBRelxdT+ibRL2I9vbM/Z1ryN6eBvOMZwtjPiDpDjbvSnZSywXLalHtZDiqDCneNB8eJ6DMASKnJ1+yh/O71XFcyE9uXsRe2aT3UyvFXTmKZYKb3D+XNhRpC7vOs8Lo8UAcLTERLV5qsK+qxTM6ix93yVQCTGoPB0CGMAYIzu3KEMQCcuOIK1F4vfZYt6/IzAwYMkKXvcBiNRjIyMqioqODDDz/E5/s6vC8Z17pY6dYUGSn1dDu7cRLvEqKUZIcqqW1oSooet9sd+UMJoNKq6PXoSMbumEXxg0PJmtUDtCrsy+uwLq1ix6Vf4G2WzmFK1B6/O8DRf54AoP+DsW2ca9phx9fsw9gnTbYyrZGQezwhuPxvHpm8UAY5bdIY1ZTcVYzzuIuqxTWRvyCxJvu2RjaN+pTm9fUcu20Hu2etxr4ttlRo5U8chgCYhpsw9k7OeSf3eVb4jQK0mVpOvFaJtzm6/QudabLvsVOzuIqW3S3k35Ca0KJ4EEUx6OzS3tn1yxfGUFJCzfjx9PnoI1RdjK3fL+3ERDQIgoDZbMZsNlNdXc1///tfPJ7g/SIZ17pY6dYUGSn1dDu7cWKz2VItAWO/NHR5Ojx1HhxHY881GSsffvih7H0AaPMM9Hp8FAP+NZFJztkcvbGJ1j12/O4Au76xAX8c5UE7I1F7Tr1VhbvWg3m0idwYZ2etq4O7mVM1qwvJG09TEkMZ5LYpVMjg5OvRb9CRQlPLrib23ruFgDuAtncG9gFu/HYfu65ajfNIdBvm7HvsnHqzEkErMOix/glriha5x8TY04B5ZAYBV6Ct6EY8mk6+fByAott6oEk/d7azuN1uVIIKn/j1dTEYxiDf7f3wN76BvqmJi372MwYtWIDp2DFoN+Fy/Phx2fqOREZGBhaLBZvNxrx585g/fz7vv/8+K1euZPv27Zw8eZLW1taUT1gl6/obC0rTJKUeQUz1iJ+jlJaWsnnz5lTLYOM3tmE/4GTIE/3p+S3l54SMF8fhFrZd/iV+u4+smYUMf3ksqiRXHGuPKIqUjd1A03Y7F7w6nN53x5aY/6tvbKP6vVrGvDKCXvfIm9Q/1VS8eIzd9+2l5909GPPqqFTLSQi/y8/ywjJ8TT6m756CeXiG7H06DrVQfv8OGpZXU3BLT4bNKwVg9zVf4mny4/OpKF01FU2EzZGbvrmV6ndr6fPjXoz8xzDZdSeTY/85yY7v7SH30mwmrxgf8/f9Tj8bpqxBY9Iw5C/DyRxniUtHKu4LgwYNIvNHmTR4G/j7sL8D8MADF5Gb6+TRR2XSIor0XLmSkhUryN67F0EUaenRg6opU6iaMoXmvn0hxZksPB4PLpcLn8+Hz+fD7/d3cHBVKhVpaWmYTCYsFgu5ubnk5uZisVjQ6c7P7DjnO+F+f90zu3HS3JycDTeRMI3PpmGvh9oy+TepLV++XPY+uurX2D+D0cumoOuVTtWbJyn/xR4C3sSqciViT+1nVgStgL5IR8/ZsaV/EgMi1tWpjdeF5I2nebQJQ4kBb4v8VdTktkltULellzv1ZnSzu4loch53sP+BndR/XEvR3X0Y+kopKp2az1atYOjbk/E6wb7Vxq47NiMGup63OPn6KZq2NpE1xcLA3/aLW088JOM8K/5WASqdQP3nDThPuWLWVPXWKZq3NeN3BuJ2dFOF2+0mT59HrefrjZPBmF0ZJwMEgZOXXcb6Z55hxWuvsetHP8KVk8OAxYu5+IEHuOg732HIvHlkHjzYYcY3meh0OsxmM9nZ2bjdbgoLC8nPzyc7O5vMzEzS0tLw+XzU1dWxf/9+1qxZw3vvvce8efN45ZVXeOutt1i2bBnr16/n0KFDNDY2Shqekar7aTiUpklKPefOWo3CUKmU8ZyQOym4k9+6Xn7nO1Xp1kL9ZgwxM/yVcRz41R5O/OMoAIP/MiLuHeXx2iMGRPb95iBNW5sZ8dwQ1IbYbir2vS14G7wYeugx9k3dju9kjadppBn7CT+tNVYCngAqnXy/nWTY1POOYo7/5xQn36xi8FMDUKnD2xOvJucJJ7tu24JtnZWiO3sx6O+j2841k8mE1qJj9LsXsnF8GfVLqznw8B4G/Xn4WWmXbJub2Pm93QTcAQb+dgCGInmLSJxJMsZEa9FScG0+VUtqOLmgkoG/DO/Qt9ckiiKnXj+dd/jHfeSUKQuCIJCvy6fF34LD78CoNsqaeuxM3FlZHLv6ao5dfTW6piYKNmygYPlyBixZwoAlS3Dk57P5N7+hOQWb1kLodDoEQUCj0aDRnO32iKLYNgMcmgV2Op00Nzdz8uTJs9oaNGgQkydPTkhTqtOXdobSNEmpRxke2zlIRob8y5fRkDXehKAC244WfA55NwUk+uOWol/T6EwGPDWUrEtzOf7Po+z94Q78rvjsjteeU4uqadrajKGHnt7fiT0pv/WL0KxudkqT1idrPLUmDekD0gh4ROz75S0bnAybci7KovCGPDQmNbVRpLuKR1Pr4Ra2XrWe1kOt5M4qZMhzo9BkfH2TDrVp7J/BqLcnkDUjj2N/P8q2GzbhtXnbPmcts7Llpq0E3AF6fb+E3t9LfpaBZJ1nJfcWkzsji6q3qhH94WcT22tqWN1Aw+oGcq/Mp+iW5OaHlQKdTofL70KFCrUQfBhqbNRjNsuf/SSEprWV/M2b6ffuu5SsWEH+0eBkhKhS4TGZENWpCzkDKCjoGOIXcm7dbjcOh4OWlhZaW1txOBy4XC5cLhder/esdjQaDVqtFrUE9qTqfhoOpWmSUk+3sxsnNTXR78aWE22GhsxRGYh+aNws7273OXPmyNp+tP1mjs9i4B+GYb7AQs1/q9h565YON/h4242GgCfAvt8eBGDIEwPQGGO/6Fm/SP3mNEjueGaOCT6h27ad++eooBLInpxFy54WjsypkFxT0xYbm6atA5VA+pAMRs4fi9bSMR63fZs5l+XT51eDUGdoqPugmg1T1vLVlRtYe+EaNszYgNogUHxbEcOfGxqTDqlI1nmWf0UujqNOmrY2R8yF3F7T0WcPgx8sF1piXqVRAq2trRxxHqGnoSd6lR6HQ82pUxn06yffap/OZqNw7VqG/fvfXPTAA8y89VYmPPEE/d5/HwSBDZMns/Hxx1m+YAFr/vY37H37yqblTM50ZO12O4cPH6ahoYG6ujqqq6upqqqitrYWq9WKzWbDbrfjdrtRq9VkZmZSUlLC8OHDmTJlCldffTWzZ8/m3nvv5d577+X222/nwgsvTFhnqu6n4VCaJin1nBcb1Pr06cOxY8c6vFZQUEB1dXXE777//vs88sgjHDx4kH79+vH4449zyy23RPze2LFj2bp1a9yapWTLfQc4/GIlI5/px9BfyZc70263p2SZo6t+m3c2sfPWrfhbfeiKDYyadwHpg6KfcY/HnsPPHWP3A/vJGJrOjJ2TY07sL4oiywvL8NR6uGT/VDIGp8f0fSlJ5niW/+Eoe397mP4PljDqr4Nl6ydZNnmbvKwoKcNn93PRV5OwjM+URFP1u5XsumsbptFm1GlqxiwZj7aTjWedtek42srh35VTu9yKp8ZN1iU5NG1qpu/P+9L/N/1Rp2hDZzLPs6PPH2P3/fvImpjJlHUTu1w5CWlq2tHE3p/sxl3pZtKGKejz9An1n4oNagMGDKDp3iZGmEbwUN+H2LMni1//egqPPfYV48dLU/xIa7eTu307uTt2kL1nD6bTS/t+nY7GIUOwjhhBw/DhNA4aRMBgwOPxyLbJKxAI4Pf728INzvw7s6AEBMMO9Xo9RqOR9PR0MjIyyMzMxGKxYDKZSE9PR6uVvnBROFJ1Pw2H0jTFqifc7++8idm97bbb+OlPf9r272h+aGvWrOHGG2/kvvvu47nnnmPZsmXceuutZGVlccUVV4T9bvuE1akmZ6KZwy9WYl0v7yY1q9Wakh9CV/2aR2UydtmFbL9xE74mH5uu3MDgp4dSdEt02Q1itcfb7OPAU4cBGPbMoLgqWLUecOCp9aAv0JE+KPoiFHKQzPEMzew2bY8uTVa8JMsmbaaW3j8o4fCzFRz681FK3x6TkKaA28/h/3eQw78/SPa0bAy9jQx/aVSXDmpnbRr7pjPytbG0HmihZW8Lhj5ppPVMQ5eb2p3lyTzPSu7tQfnvDtG4oYmGtTZypna+ehLSdPiJg9jWNNL7gT4JO7qpwh/wU++tp3daMNf3iRPBY927dwIzu4EAmYcOkb91K3lbtpB14ABCIIDXaKRh2DBOXnop1hEjaOrfH7ETJ9Htdsft7IqieJYz2/7/n+nMqlQqdDodGRkZpKenYzKZMJvNWCwWzGYz6enpVFZW0qdPn7j0yEWq7qfhUJomKfWcN85uUVEREydOjOk7Tz31FBdffDHPPfccADNmzGDPnj08+eSTEZ1du13+BPnRknN6k1rDhuZggnGZ4kDLysq4++67ZWk73n6NvY2MXzWZ3d/ZgeNgK/se3E3t0hoG/2kYhuLwG3FitefQn47ibfSRPcVC4bV5MVjwNfWhEIaLs1IarwvJHc+vnV37eXOO9n2gDyffqMR5zEHjJhtZ4y1xabJtaOTQUweo/7iW7Etyybs6jz4/6x/2GIVrM31QRkwrHHKTzDHRpGvoc18vapbWcPhPh8mePA5BdfZxLCsr4/qh1+M85kCVpqLfr1K3eSpRHB4HAD0Nwf0D9fUGVCqRnJzYEvLrmprI27aNvC1byNu6Ff3pjEO2AQM4eNNN1I0bh23QoKjibysrKxk8uPMVHFEUCQQCXTqzZ2Y8EAQBvV6PyWTCZDKRmZlJdnZ2mzNrMETecJmqe1c4ujVFRko9500Yw7e+9S2effbZqL/jdrsxmUw899xz/PCHP2x7ff78+dxzzz00NDSQmdn10qRS8uxC8OLxQf463PVerj5yIRkp3OGfKkRR5MS/jnHqzZO4K914bT76/98Aen6vBF1m4jNbtZ/UseGqLWQMz2Ds66OwXGCOq52d9+/j+H9OMvzPg+n74+SUa1UCoiiyrGA1njovVxydQnqf8+McLX/8IAefPIRpRAZTN0+OKVSg5WALJ148Rs371biOOyn4RiF9f94fy8TUxnKf6/hafawauBp3lZsR/xhGnx+fXd1QDIhsmLIW2wYbg54eTP9fD5Sk71TcFwr7FVLz7Rr+OeyflKSV8Pe/j2LbtjzmzVsZ/ouBAJYDB8jfvJn8rVvJPHQIQRRxm83UjR0b/LvgAjwWS8ya2mc36MyZPdPt0Gq1pKWlkZGRgdlsJisri5ycnLaZ2VRPDHRzbvA/kWf3lVdeQafTkZmZybe+9a2zYnjP5PDhw3i9XoYMGdLh9aFDhxIIBDhw4EDY7zc1yZ/XNloEQSB7ovwpyJYuXSpb24n2KwgCvX7Uh9GvjyX3ijwMxXrKf7mPjVPXU/7b/TSsaSDg67j8Fa09zhNOtt6xE4CetxbF7eiKosjxd6y4vWpyLsmOqw0pSeZ4CoKApd3srlwk+xwd8Kt+GAcYse9u4eDvDkXU5G32UvVOJTvv2c7ue3dQuaASb4OXwc8MZdS8MVE7uqn6LcZDsrVq0jWMOF00Y9+vyrHvOzt05qMHPiTgEdEV6Ol1X5+k6pMap8eJgEChPpjvu6HBQFZWF7O6okjmgQMMffllLr33Xqb+8pcMfOcdAmo1B267jS/nzOGz119n+0MPcWrGjIiObiAQwO1209raSlNTE1arlZqaGiorK6mrq6OxsZHm5mZcLhcajYbs7Gz69+9PaWkpV1xxBTfffDP33nsv99xzD7Nnz+aaa67h4osvZuTIkRQXF5ORkSGJo6vE30u3pshIqee8cHavv/56XnjhBVauXMmf//xn1q9fz0UXXRTWIW1sDKZ/spzxY87Kyurwfnvmzp1LaWkppaWl2Gw2ysrKAHj++eexWq1UVlYyd+5cIJgMed26dUBwR6HdbqeiooJ58+YBwUHcsmULAE8//TRut5vy8nIWLlwIwJIlS9i1axcATzzxBAC7du1iyZIlACxcuJDy8nLcbjdPP/00Oaed3c0LdgAwb948KioqsNvtbTsa161b15akee7cuVRWVmK1Wnn++eeB4JJBOJtsNltSbQLYsmUL9fX1Udtk09so+n892HfpAXrc05OWvXaO/PMQ+x/ay7tDl7Dxm+v56p4NLPzmAgr0BRHH6YN3l/LFNWvxWL3YBzbT6+c94rbpLz/7O65qD6pMgbKDq2Qbp2jPveLiYknHKXRh6sqmhszgOH7+8hfnjU0rvlzBmFdH4jf5ObHgBNt/sZ3n/x60adWyVayYs4KMeUbevuAtVpeWsXpMGRt/tR7HoVYadzciToQp2y/mv7yHw++M+vdUXFwsm01Sn3s6nU72a8SZNmVcnk7zmCYyhqbz5bQv+eT5T9ps2vfmPtT/EWje2sSIuSNZu3WtZNfyZNH+XuTyujCrzGhVWnbv3o3XK6JS+di3bx8AJ44fx7N5M4Pnz2fK3Xdz0UMP0WfpUioLCtj20EO8/PTTvP/wwxycPZuy1lb8oojNZuPQoeDD25EjR7BarbhcLvbt24fNZqOqqopTp05RXV2N1WqlqakJh8NBa2sreXl56PV6zGYz3/jGN9BqtVx22WVcd911HD58mEsuuQSXy0V5eTkWi4VXXnlFtusBBM+z/Pz8pFwPYvntmM3mlPoMndmk0+lSci/qyqbq6uqYbeqKcyqMIRS4HkIQhE7z3e3evZsxY8bw7LPP8uCDD3ba1tq1a5k6dSrbt29n9OjRba8fPHiQQYMG8emnn3L55Zd3qUVJYQwANZ838sWlO8gal8Hlm0tTLUcx2PfaOTXvBA2rrKARUKepCXgCeOo9OI87GfnvUfS4vfNcuaIosvNHezj20kkMPfRM2z4FfQKbfQ4+d4IdDxyk1+0FTHhjeNztnKucWFjN5tt2U3R9HhPfGx35C+cQVf+tZutNWyEAphEZ6At0NG9rAgF8Vi+aTA1pvdLQFegx9DRgHpdJ0U3F6AvOzU1R5wJ+p58t39pK3bI61CY1WRMyEf0iDWVWci7JwVBsYNT8MZIukafivmAsMVJyfwlzhgYdlEceuRCPR80L979N8ZdfUvzll5hOnCCgUlE/ejSVF19MzcSJeM/IFX9mYYX2f+3dBLVaTXp6elvsbH5+Pjk5OZhMpu5wg25SynkTxvDFF1+g1Wrb/i699NJOPzdixAgGDx4cNjVYaAbXZrN1eD307zNnfM8kmrRmySR7Qqi4RKtsxSUiPTnJRSL9moaZGPKnYUzedBFj3y1lwO8G0efBvphGmgk4A+y4YztH/3bkrO85TzjZOHMTNe/WkD7QSOnbYxJydAFqVwZXC/IvS30IAyR/PJORazdV52jRNwuZ8Ml4Cm4ooGW3nYa1DYgBkfSB6VRdWs3IV0Yz4tXRXPDuOEa9OoY+P+mbkKObKjvjIVVa1Wlqxv13LL2+X0Lh9QVYV1oRtCpUaSr2ivskd3RThdfvJUeX0+G131X9jBk/+hGDFi7Ek5nJzvvuY8X8+Xz15JOcvOyysxzd0GxtKPTAbrfj9/vJyMigb9++jB8/nlmzZnHnnXdy7733Mnv2bK666iouvPBC+vbti9ls7nAslXZ+Kk0PdGuKBin1nFMzu3a7nfLy8rZ/m0ymLnd8Dh8+nNLSUl577bVO3w9tUHv++ef5wQ9+0Pb666+/zt133x1xg9q4ceOSvnQViU/HbMK2o5UZq8eQd5FF8vbdbjd6ffJnouTq98Afyzn062CBiMKbisi7Oh9drg77nhYO/eEIvmYf2hwt498bS/bUxBzUgC/ABzlf4mv2c/XxyRhLkluytTOSPZ6iX2SpaRV+Z4BZ1mnosqXPa5mqczREwBvAtr4RT4OXzLGZGEqCOUel1pRqO2NBCVqdJ53YdzSjLzRg6GkAC7JoSsXMrranlqm/mspDfR8C4Nk/jWbZmiE0TxjJrh/9CHdOTtjvi6JIdXU1ZrOZESNGkJeXR1ZWVkJ5Z5Uw5u1Rmh7o1hQNseo5b2Z2TSZTW5xSaWlpl47u7t27KS8vZ9y4cV22pdfrmTFjBu+8806H1xctWsSkSZPCOroQHASlkTMpqLl+nTyb5yoqKmRpN1X9ijfA6Plj0Jg12DY1sfOenWy+djMnXjmJr9lHwfX5TN9zUcKOLgSr2/ma/WQMTFOEowvJH09BLWAeGZxRatohz+xuqs7RECqtiuyLcyi8oZC0XmkIgiCLplTbGQtK0JrWM438WQVkjstEX6BXhCbJOGO6aqT5AEbRQdXY8REdXQhuMhNFkUGDBjF8+HDy8/MTLrCgtOOrND3QrSkapNRzTjm7nfHRRx9x66238uabb7Jq1SpefPFFZs6cSa9evTrkZ5s/fz4ajaZDloZHH32UsrIyHnzwQcrKynj44YdZtmwZjz32WMR+HQ6HHOYkRO70LNJGZFK72SlL+6mqGCdXv1u3bqXHnT2ZfvQSet7dkx539SDvqjx6/6iECxaMpvTdsZLFVCothAFSM56ZMmdkUEpVw/bIoUmJdnaFErUqUVO8iGd4u6M0ewE4njEoqu97vcFS64WFhZJpUtrxVZoe6NYUDVLqOeeLSpSUlFBbW8uDDz6IzWYjJyeHK6+8kj/84Q+YzV+niAqVGGwftTF16lQWL17MI488wosvvkjfvn1ZsGBBxIISANnZynFaQmSNzcC224mr1idL4v5bb71V0vZS3W+oXV22jkGPR3djiJfaFcFiEvmXKieHairGM2tSJk37nbSc9MrSfqrO0XDIoUmJdnaFErUqUVO8qARVB4e3SF8HwAl3IX1iaEfKqqBKO75K0wPdmqJBSj3n/MzuqFGjWLlyJXV1dXi9Xqqrq5k3bx7FxcUdPnf33XcjiuJZJQNvuOEGdu/ejdvtZv/+/cyePTuqfjtLTZZqTAMM6HM1uGq9tByRPswilO4j2cjVb7Ls8Tn8WNcFd+bnz1COs5uK8TQNy6B2dTPVyxtkaT9V52g45NCkRDu7QolalagpXkRR7DCJo8sPbqR1VXui+r5Op0MQBPbv3y+ZJqUdX6XpgW5N0SClnnPe2U0V0ZQoTDaCIJA3ObhMXLde+mXiQYPknf1Mdr/Jsqd+jY2ARyRrrEmWTVnxkorxzByZjqAG+z6HLFlDUnWOhkMOTUq0syuUqFWJmqTCUBR0dn11rqg+r1Kp0Ov1nDp16qzKZvGitOOrND3QrSkapNTT7ezGSVqaMsudtjm766SvpDZy5EjJ20xlv8myJxSvm6egEAZIzXhq0tSYh6UjBqBp59mVrRIlVedoOOTQpEQ7u0KJWpWoKV4EQegQxhDITAfAVx/96p7BEMwaYrVaJdGktOOrND3QrSkapNTT7ezGSWVlZaoldErepJCzK/3MbqiCSbKRq99k2VMX2pymMGc3VeOZNS54jjZskd7ZTZVN4ZBDkxLt7AolalWipngJBAIdnF3f6Ry6gi36TdSh9E6hqmmJorTjqzQ90K0pGqTUc07l2VUSSqugFsLn8PNW5lcQELnFdiFa09kV5rpJHm6rly+v3EHrEQezTkxBY+wej4PPn2Tb/Yfoe28h418ekmo53XQjGam4L+h66pjw8AR+3e/XAKhcLq6+6SaeznyCkW+Mjbqd2tpaTCYTN910k1xSu+lGVs6bPLtKwumUJ71XomiMarIvCC4T138l7exuqEZ1spGr32TYU/WZjZrNLjLGZSnO0U3VeGaNDc7sNm6VfmY3VTaFQw5NSrSzK5SoVYma4kakQ67dgF6PV9CibY3t+q/X67HZbJJkZVDa8VWaHujWFA1S6ul2duPE5You+D8VfB23K62ze+DAAUnbS3W/ybCn8uNgCEPRFcoKYYDUjadlTAYI0LS7Fb9L2k1qqbIpHHJoUqKdXaFErUrUFC/i6f+1IQg49GZMvmZaW6PPLqrX6xFFkVOnTiWsSWnHV2l6oFtTNEippzuMIU6UGsYAULGoni9nH6D4SguXfjws1XL+ZxEDIv8t+gpXrZdZuy/AMjw91ZIUwyfDvqJ5n4PLNo0lu9Qc+QvddHMOkIr7gr6nnnG/HMf/9f+/ttcmfPsnrGq4kPp//IjevaNbQQkEAlRXVzNgwAAuueQSueR2041sdIcxyEBDgzx5QqWgffoxMSDds8zChQsla0sJ/cptT8O2Vly1XowlejKHGWXtKx5SNZ4AlrHBTTRShzKk0qaukEOTEu3sCiVqVaKmeBFF8awqar70dLJopL4++qxBKpUKnU5HVVVVwpqUdnyVpge6NUWDlHq6nd04MRqV57yESC/RY+ypw9vkp2m/dLHFY8dGv9lBSuTqV257KpcFH4iKr8qSvJqdFKRqPKFd3O4WaUNtUmlTV8ihSYl2doUStSpRU7wIgnBWftxAZjoWbDE5uxAMZWhtbU14T4rSjq/S9EC3pmiQUk+3sxsnoVQtSkWOuN0zq88lC7n6ldueULxu8dXKi9eF1I0nfJ1+TOqZ3VTa1BVyaFKinV2hRK1K1BQvAsJZM7tkGcmikbq62Iofhe5rFRUVCWlS2vFVmh7o1hQNUurpdnbjpKamJtUSwiJHvt2//OUvkrWlhH7ltMfd4MW60Y5KK1B4SaZs/SRCqsYTTm9SI1hYIuANSNZuKm3qCjk0KdHOrlCiViVqipdAIECAjr8hX4aRbKGRurrYZna1Wi0qlYqjR48mpElpx1dpeqBbUzRIqad7g1qcKHmDGkD95hY2PHQCQadm1mfKKgH4v0DFW3WsvbWcgksyuWylsqrSKIVlAzfScsjJ5dvGkTXGlGo53XSTMKm4LxhKDIz8+UgeH/h422uD58+n7zv/ZdzIKv7fHzbG1F5DQwM+n4977rlHkeFX3XTTFd0b1GTA4Yi+Ok0qyB6dTs0mJ6dW2HHWeSVpc8uWLZK0o5R+5bSnLYThKmWGMEDqxjNEwZXZZF+chW2PdL+lVNvUGXJoUqKdXaFErUrUFC+iKJ41s+vNyECDH0dt7Kn9DAYDPp8voY1qSju+StMD3ZqiQUo93c5unHi90jiQcqHSChRMDC4V16xrlaTNVJVIlqtfudoVAyJVnyjf2U11yeu03mnUrLZT+6V0oTaptqkz5NCkRDu7QolalagpbjpZm/WmB9McBqxOAjFGCRkMwTjfffv2xS1JacdXaXqgW1M0SKmn29mNk8xMZcZhtqdgSvCCV71Gmk1A1157rSTtKKVfudpt2Nqi6JRjIVI1niFyxgdDFxo2SefsptqmzpBDkxLt7AolalWipnhRqVQExDNmds3B3NUWX0PMGRlUKhV6vZ6KigpaW+ObKFHa8VWaHujWFA1S6jlvnN1du3ZxzTXXkJmZiclkYsKECVFNgb///vuMHDkSg8HAsGHDWLRoUVT9Wa3WRCXLTuHU0zO7a6VxdufNmydJO0rpV652q76wkz3BRM9vZCs65i1V4xkie1wGggoadzrwu6TZpJZqmzpDDk1KtLMrlKhViZriJdDJ1G1Lz54ADGcP27blxtym2WwmEAjw0Ucfddp+JJR2fJWmB7o1RYOUes4LZ3f79u1MnjwZi8XCokWLeOedd7j22msj5gpcs2YNN954IzNmzODjjz9m1qxZ3HrrrXz66acR+zSZlL+hpmBisCxr3WYHPmfizsT06dMTF6WgfuVq9+AbjVR+5aHgihxZ2peKVI1nCG2GGvNQI6JPpHGHNKE2qbapM+TQpEQ7u0KJWpWoKV4EQTgrZre1uBi/Tsckw2a2bMmPuU2tVktmZiY2m401a9bE/H2lHV+l6YFuTdEgpZ7oC2crmB/+8Idce+21vPHGG22vXXnllRG/99RTT3HxxRfz3HPPATBjxgz27NnDk08+yRVXXBH2uxqN8g+dLlNNzqg0rDuc1G1upeiixBz0nJzUOG9y9StHu/YKNw3bHWgzVBRfquwyuKkazw4axmfQtMeBdZOd3AsTf4BUgk1nIocmJdrZFUrUqkRN8dJZUQlRrcbeuzeTrFt4aHseXq+AVhtb4iWj0YjH42H//v306tUrppynSju+StMD3ZqiQUo95/zM7t69e9m4cSM//elPY/qe2+1m1apV3HzzzR1enz17NuvXr6epqSns9+vq6mLWmgoKpgRDGaSI2507d27CbSipXznaPfZecGNaz6sz0RiU/fNK1Xi2JxS3a/1KmrhdJdh0JnJoUqKdXaFErUrUFC+BQODsohIEQxn6+A7jdGo4ciS+PSaZmZloNBpWr16N3x99ZgelHV+l6YFuTdEgpR5l342jYOPGYA7BxsZGRo8ejUajoX///rz88sthv3f48GG8Xi9Dhgzp8PrQoUMJBAIcOHAg7PcLCgoSE54kvo7bTXyZ+KGHHkq4DSX1K0e7x961AdD7BuVmYQiRqvFsT8744Plp3SRNXLkSbDoTOTQp0c6uUKJWJWqKF7VK3amz6ygsJNNeiw43e/Zkx9W2IAiYzWZcLldM+YOVdnyVpge6NUWDlHrOeWe3uroagLvuuovbb7+dzz77jCuvvJLvfve7LFu2rMvvNTYGZ+AsFkuH17Oysjq83xUtLdKWOZWLwtDM7toWxEBi9UPWrVsnhSTF9Ct1u846LzVrglXTSq5WfraOVI1neyyj0lHpBJrLnXibfQm3pwSbzkQOTUq0syuUqFWJmuJFFMWzsjEAOAoKEESR0rz97N0bn7MLwVRkBoOBXbt2RX3fU9rxVZoe6NYUDVLqOaecXVEU8fl8bX9+v79tp+h3v/tdHn74YWbMmMELL7zAjBkzePrppyO2eeZu+VDsU2e76OfOnUtpaSmlpaXU1dVRVlYGwPPPP4/VaqWysrJt2n358uVtAzVnzhzsdjsVFRVtuwuXLl3ali3i6aefxu12U15ezsKFCwFYsmQJu3btAuCJJ54AghknlixZAsDChQspLy/H7Xa32bllyxaWLl0KBHcxVlRUIGa5CVhceGx+Vi3YwPLly9tsqaysxGq18vzzzwNQVlYW1qbdu3enxKYdO3Z0sMlutzNnzhwg+GOI1ya73S7pOP3ju/MRA2CaILB0xfsxjZNUNsVy7tntdlnPvWhs+ufcF8ganQ4ifP7y2vPCpjPHyW63S36NsNvtKbUplnE6efJk0q97kWyqra2V/PeUTNrfi3w+H26PGwheo10uF62trex1B1+bkPsVe/ZYCARg586deDwe7HY75eXlABw7dqwtLG/btm34/X5sNhuHDh0C4MiRI8GSxIFA24pppDE5dOiQIq5xEDzPbDabYq4HIZtqa2sV5zOcPHkypeN0pk1bt26N2aauOKfKBZeVlTFjxoy2f0+bNo1bbrmF++67j08++YSZM2e2vff73/+ev/71r12mCNu7dy/Dhw+nrKyMadOmtb2+adMmJkyYwFdffcX48eO71KL0csHtWXnrEQ6/1cjUf/Vi2A/yUi3nvOXTaw5w4qMmprzUmyHfj30H9P8qX/34MAf/WcWYP/Zh+MM9Uy2nm27iJhX3hfSSdEoeKOHZIc92eN1gtXLZ3Xfz9oz/45ZV/48XXiijV6/4VySbm5tpaWnhqquuoqSkJFHZ3XQjOedNueBx48axadOmtr+XXnqJoUOHdvpZURRRqbo2r3///mi1Wvbv39/h9f3796NSqRg0aFBYLefKBjWQLt9u9wa1rvHY/Zz6rBkE6HWd8uN1QTmbEdridiXYpKYUm9rTvUFNeVqVqCle/AF/p2EMrqws/Fotg7WHARIKZQDIyMhArVbzxRdfRMy9q7TjqzQ90K0pGv5nN6iZTKa2pZvS0lIGDx7M5MmTycrKYuXKlR0+u3LlSkaPHt1lW3q9nhkzZvDOO+90eH3RokVMmjQpYoW0M2N9lUwoI0PNxsQ2qV1zzTVSyFFMv1K2e+qTJgIekfxJGRgLtZK1KyepGs8zkXKTmlJsao8cmpRoZ1coUasSNcVLVxvUUKlw5ueT13ISi8UV9ya1r5tTYTabcTgcbNu2LexnlXZ8laYHujVFg5R6lJ8sNgI6nY7HHnuMhx9+GIvFwvjx41myZAmrV6/miy++aPvc/Pnzuffeezl8+DC9e/cG4NFHH2X69Ok8+OCD3HDDDSxbtoxly5bxySefROxXyZWxziR7ZBrmCzOp3eLCfsKDqUQXVzt6vV5iZantV8p2K94Nbmjs8w2LZG3KTarG80zMQ4xoM9UIegFHtQdjYXznJyjHpvbIoUmJdnaFErUqUVMidDazC8FNasbaGoYNa0x4ZheCm9V0Oh3btm1j2LBhpKV1XopYacdXaXqgW1M0SKnnnJrZ7YoHH3yQZ555hn//+9/MmjWLtWvXsnjxYi666KK2zwQCAfx+f4fk21OnTmXx4sWsWLGCmTNn8sEHH7BgwYKIBSUAGhoaZLFFDlRqAUO2hoAPTq12xN3OggULJFSV+n6latfnDFC3z0v+dDO9zoGUYyFSNZ5nolILWC60YDvoo35jYrO7SrGpPXJoUqKdXaFErUrUFC9d5dmF085uTQ3DhzdQW2ukrs6QUF+CIJCZmUkgEODLL7/s8nNKO75K0wPdmqJBSj3n1AY1JXEubVAD2PTHOtb+uoYR38/ispd6pFrOecXBt20sv+UY+aVp3LwpfKx3N52z9bfH2fmHSkY8XETpH3unWk433cRFKu4LGb0yyPtJHs8Pe/6s9/r9978Me/VV/vmHZfz4/67ioYe2Mn16ZcJ92mw2HA4H3/zmN8nNzU24vW66kYLzZoOakrDbpan4lCx6TksH4NQX8cfthlKMJBu5+pWq3fI3giEMg+84d2Z1IXXj2Rl5k4KV1OrWJzazqySbQsihSYl2doUStSpRU7yIgc7z7AI4Txc/Gmo4RFqalz17pCm/ajabEQSBVatWnVWqGJR3fJWmB7o1RYOUerqd3f8R8seloTEKNJZ7aK32plrOeYPT6uP4x80IKhhwiyXVcs5Z8iYGN6nVb2oh4A2/07ubbrrpSLgwBgBTfTXDhjWye3ficbsQ3KxmMplobGxsy8fbTTdKptvZjROTyZRqCTGh1goUTzYCcOrL+OJ2p0+fLqGi1PcrRbuH37ER8EHJ5SbSz5EsDCFSNZ6dYcjVYh5kwO8Sadgef1y5kmwKIYcmJdrZFUrUqkRN8aJSqcJuUANIq6lhxAgrJ0+aaGyMfwNoe9LT09FoNKxbtw6fr2P1Q6UdX6XpgW5N0SClnm5nN05qa2tTLSFmelycWChDqGpKspGrXynaDYUwDLrdknBbySZV49kVeZOCs7u16+MPEVKaTSCPJiXa2RVK1KpETfHi9/u7nNn1ZmTgNRoxnnZ2AfbulSaUIbRZze12s3bt2g7vKe34Kk0PdGuKBin1dDu7cZKdLc1yUDLpEYrbXR2fs3vbbbdJKSfl/SbabnOFh6q1DjRpAv1uCJ+XWYmkajy7In9y4nG7SrMJ5NGkRDu7QolalagpXtTqLvLsAghCMCNDdTUDBjRhMPgkC2WAYGqotLQ0ysvLqampaXtdacdXaXqgW1M0SKmn29mNk3MxiUXhhDTUeoH6XW6cVl/kL5yB+3St9WQjV7+JtntgQXBWt+8NmehMaikkJZVUjWdX5J/epFa7Lv6ZXaXZBPJoUqKdXaFErUrUlAhdhTFAcJOasaYGjUZkyJBGdu+WZmY3RGZmJiqVihUrVrSFMyjt+CpND3RrigYp9XQ7u3Fis9lSLSFmNAYVhRcGk4DHE7f74YcfSi0ppf0m0q4oil9nYbj93MrCECJV49kVmcPS0JrUtB734Kj0xNWG0mwCeTQp0c6uUKJWJWqKl4C/6zy7APaSEtKrqtC0tDB2bB0VFWb277dI1r9KpcJisdDa2srChQupra1V3PFVmh7o1hQNUurpzrMbJ+dant0Q6x+rYeNTdVzwsxym/aUo1XLOWWq2OFh+8zE8zX7uqRyOWnvuVNRTMp9esY/Kz5qYvnggfW6Udgaqm27kJhX3BXNvM/of6Hl11Kudvm8pL2fqL37Btp/9jEOTLuf7359BUZGDP/5xHVIWAnW73TQ2NiKKImPHjmXs2LHnVKXRbs59uvPsykBzc3OqJcRFIpvUli9fLrWclPabSLvbXmqi6ggM/XHBOevopmo8wxHapFa3Lr64XSXaJIcmJdrZFUrUqkRN8RJpZtc2aBDO3FyK1q0jLc3PHXccYN++bNavL5RUh16vJy8vD51Ox5YtW3j33XdxOOLPrCIlShzvbk2RkVJPt7MbJyrVuXnoiiYZUWmgdpsLly22uN1UpVuTq99423XZ/Ox9sxkQGHKrWVpRSUSJ6fNCxSXizcigRJvk0KREO7tCiVqVqCleBEEI6+wiCFRNnkze1q1oHA4uu+wEvXo18/LLw3A6pd1roFaryc7ORhAE6uvrWbhwIXv27En5Hhcljne3pshIqefc9NgUQEZGRqolxIU2XUXf23II5Bg5sSa24O/JkyfLpCo1/cbb7u7XmvA6RHpfaiRnsF5iVckjVeMZjryJ6WRPsdB4PIDPEXtxCSXaJIcmJdrZFUrUqkRN8RIuz26IqilTUHu95G/ahFotct99u6mrS2P+/CGS6xEEgaKiIvLy8lCpVKxdu5YlS5akdJ+LEse7W1NkpNTT7ezGSfs0K+ca5j46HPUBjnwW2xLTnDlzZFKUmn7jaVcMiGz7pw2AsT8+NzemhUjVeIZDb9HidQRwnPJSsyH2UAYl2iSHJiXa2RVK1KpETfHi8/nCz+wCjUOG4MrOpuh0PtzhwxuYNauCDz/sy5490qfR3LlzJ1qtltzcXDIzM2lsbOSdd95h/fr1BALJr5CoxPHu1hQZKfV0b1CLk7Fjx7J169ZUy4iL4186mX/xKXKH6fjhnl5Rf89ut6dkmUOufuNpt2JFK4suP4Gpp4YfHu2PSnNuxutC6sYzEut/foJdf61l7KNFlD5ZHNN3lWiTHJqUaGdXKFGrXJpSsUEts1cm4vdFFoxZEPZzw196iV6ffsqnb7yBPy0Nl0vNT35yMSoVPPfcFxgM0jmhHo8Hne7rSm1+v5+mpiZcLhdGo5FLLrmE4uLYftuJ8L90DiaC0jTFqqd7g5oMnFke8Vyix0QDugyB+r0e7JXR22G1WmVUlfx+42l36wvBdGNjfmA5px1dSN14RqJoWvDiVvVF7HG7SrRJDk1KtLMrlKhViZoSIdLMLpwOZfB4KPjqKwAMBj/337+Tqqp03nhD2nCGM/OjhmJ5s7KycLlcfPjhh6xYsQKPJ74Ug7GixPHu1hQZKfV0O7txYrfHn/g+1ai1Ar2mBfPtHl0ZfShDWVmZTIpS02+s7Taf8HLogxZUWhj1XYssmpJJqsYzEoUXZYAANRta8Tljm21Sok1yaFKinV2hRK1K1BQvkbIxhGgYNgxnTg7Fq1e3vTZqlJWrr67ggw/6snevdGFZlZWVnb6elpZGfn4+RqORI0eO8Oabb3Lo0CHJ+u0KJY53t6bISKmnO4whTs7VPLshNv7Nxmc/q2fkXSauf60g1XLOCb58sp51v6tn6C0mrlvYI9VyzmuWjNmLdYeTa1YNoni6cpbVuukmHKm4L2T1zsL9XTdvX/B2xM8Offll+n74IZ+9/jre05usnU41P/nJNDSaAM89txq9PjkxtR6PB5vNhs/no6CggEsuuURRS+jdnHuc12EMZWVlCILQ6d/MmTMjfv/9999n5MiRGAwGhg0bxqJFi6Lqt6mpKVHpKaXvZadndj9zRJ0WZunSpXJKSnq/sbTraPDzxbMt6HobGf+Q9Bs6UkGqxjMaik47uJVlsa2gKNEmOTQp0c6uUKJWJWqKF7/fH9XMLkDlxRej8vkoXLeu7bW0ND/337+DysoM3nhjsCSajh07FvEzOp2OvLw8TCYTNTU1vPXWW2zcuBG/3y+JhvYocby7NUVGSj3nvLM7duxY1q9f3+Ev5LBeddVVYb+7Zs0abrzxRmbMmMHHH3/MrFmzuPXWW/n0008j9qvVaiXRnyryhuvIKFTTUuWnfp83qu8kc0NBMvqNpd11f2nCbRfJGqClqDRNFj3JJlXjGQ2h2dyqGJ1dJdokhyYl2tkVStSqRE3xIghCxNRjIZoGDKC1qIjiL7/s8Pro0VauuqqC99/vx759iYczGI3GqD4nCAImk4n8/Hz0ej07duzgzTffpKKiImEN7VHieHdrioyUes7LMIY//elP/OY3v+HEiRNhD9bMmTPxer18/vnnba9dffXVNDc3s2bNmrB9nOthDADv3VnD7jfsXPH3XCbcb0m1HMXSWu/nL31P4GkR+d7aInpNNqRa0nmPy+pjfu4O1HqBb9vGoDGc88/l3fwPkIr7QnbvbFq+08J/x/43qs8PeuMNBr7zDivmzcOd9bVj63Co+elPp6HVBvj735MXztAel8tFU1MTfr+fgoICLrroIrKzz4+VtG7k57wOY+iMt956i2nTpoV1dN1uN6tWreLmm2/u8Prs2bNZv359xDCF6upqSbSmkrZQhhXRbVJ7+umn5ZST9H6jbXftnCY8LSIDZqadV45uqsYzGgw5GrJHpeF3i9RujL60tRJtkkOTEu3sCiVqVaKmePF6vVHP7AJUTpuGEAjQf/HiDq8bjcFwhlOnMvj1rydTXR3/Cta2bdvi+p7BYCA/Px+TyURtbS2LFy9m/vz5lJWVUV1dHXclNiWOd7emyEip57yb2T148CCDBg1i7ty5fO973+vyc3v37mX48OGsWrWK6dOnt72+adMmJkyYwFdffcX48eO7/P64cePYsmWLlNKTTvNJH8+VVKAzCTxk7YdaGz6VltvtRq9PfsUwufqNpt3WutOzuq0i399QRMmF54+zm6rxjJa19x9nz/N1jHuiiHGPRbecpUSb5NCkRDu7Qola5dKUipndnD45NNzTwPtj30clRDd/Nfyll+j74Yes//3vsY4e3eG99esL+PvfxwAiP/vZDi68MPYCSn6/H7U6sVLEfr8fl8uF0+lsS1Gm0Wjo0aMHgwcPpqSkJOo+/pfOwURQmqZY9fxPzewuXLgQrVbLjTfeGPZzjY3BfKkWi6XD61mnl3VC77dn7ty5lJaWUlpayvHjx9vSYjz//PNYrVYqKyuZO3cuAMuXL2fd6U0Ac+bMwW63U1FRwbx584Bg4HXIWX766adxu92Ul5ezcOFCAJYsWcKuXbsAeOKJJwDYtWsXS5YsabOzvLwct9vd9vSzZcuWtoDuefPmUVFRgd1ub6tCsm7dOpYvX95mS4uqFstAFW67yMn1LsrKysLa9O6776bEprfffjtqmyorK7FarTz//PMAYW2qqKiIOE7zfrAFT6vIoFlpvPH5X1MyTrHYFMu5V1FRkbJzLxqb0kp9+Aa2Ur3FdU7bVFFRIfk1oqKiQjHjFMmmjRs3Kuq6V1lZyc6dOyX/PSWT9vcip8MJgFf0snv3blwuF62trezbtw+AEydOtFX83LlzJx6Ph0033khDXh5j/vY3qvfto66uDgjOyE6YUMmTT35EVlYjv//9eP761yJqa4P3w5CdDQ0NHDlyBIBDhw5hs9nw+/1tM7qnTp1q26RWXl6O3W7H4/Gwc+dOIFiB9MSJEwDs27eP1tZWXC4Xu3fvBoKpy2pqakhPT6e6uhqLxUJaWhpOp5Pjx4/z6aef8vLLL/PBBx/w97//nYaGhrC/nYMHDyrmegDB82znzp2K8xk2btyYkntRVzYtWLAgZpu64pya2RVFscNOTUEQznqyGzZsGP369ePDDz8M29batWuZOnUq27dvZ3S7J9vQzPCnn37K5Zdf3uX3+/Xr1/ZjP5dZ9Qcba//pYNxd6Vz1h8ywn124cCG33nprkpTJ32+kdhsqfLxzVz01W118p6yIHqXKeeKVglSNZ7S4m/y8nLsbUYTv1A3HkKWJ+B0l2iSHJiXa2RVK1CqXppSkHuuZhe17NhaOXkiGJiPq72UePMiUX/4S28CBbP/Zz3CcEfbn8aj4z3+G8fHHfcjPdzB1ahVTp1YyYEATQoR6OocOHWLAgAHxmBMRURRxu924XC5cLldb+WGdTkd6ejpms5msrCxycnLIzs7GZDLxzjvv/M+cg4mgNE2x6gn3+zunnN2ysjJmzJjR9u9p06Z1SDq8Y8cOxowZwxtvvMHtt98etq1QGENZWRnTpk1rez3aMIbzYYMawKHPXbx0aT35QzX8cm9hquUoBlEUeenKBso/dTPlh2l860XpEq53Ez3vzjjEqbJWZi7qzcCbLamW0003YUnFfSG/bz51d9cxf9R8srSxXaeKV69m5D//icrrZf+3v83Ra64BVccF3w0bCvj4497s2JGL369qc3ynTKlk4MDIjq+ciKKIx+PB7Xbj9/vx+Xz4fL6zYnu1Wm2bI2yxWMjJySEnJwez2YxGE/khuptzg/MmjGHcuHFs2rSp7e+ll17q8P5bb71FWloa119/fcS2+vfvj1arZf/+/R1e379/PyqVikGDBoX9fmdhDucifS/Sk5YlULvPR215+BRkoaWDZCNXv+Ha3fy6k/JP3RizBGb+zixL/6kmVeMZC72vDh77Y8uao/q8Em2SQ5MS7ewKJWpVoqZ48fuCq53eQHQpJNtTefHFfPGPf1A/ahTD//1vJv3mN6SfUf1s4sQannjiK15//TMeeGA7JSUtvP9+Xx566CK++91LePXVoRw4kEl7/zJZq56CIKDX69tmc/Py8igqKqKwsJDc3FwsFgsmk6kttOPkyZPs3LmTVatWsXjxYl555RVeffVVFi1axLJly1i/fj0HDhygvr5e9lLGSjwHlaZJSj3n1CONyWSitLS0y/cXLVrEtddeS0ZG5KUcvV7PjBkzeOedd/jBD37QoY1JkyaRmRl+Sd9gOD82Kqm1AsOuTWPLfAd73nOS/6uu8wdHegCQC7n67apde42f9x4MZuO4/q+ZmAoS22ihVFI1nrHQ+2oz6x6u4tjHdsSAiKAKP42kRJvk0KREO7tCiVqVqCle1Krg9ckjxuecuXJz2fTYY/T8/HOG//vfXPzTn3Li0kuxjhxJw/DhuE+n/jKZvFx22Ukuu+wkdruWjRsLWLOmmPff78t//9uf/HwHQ4c2kp/vICMjm+bm4CxwXp4TrTa5C8gqlQqdTodOpwOCGStCKcwCgQA+n6/DTLDT6cRut3Py5MkO7Wg0GoxGI3q9Hq1Wi1arRa/Xo9Pp0Ov16PV6DAYDBoOhrT+tVotOp0Oj0SCEmfZW4jmoNE1S6jmnwhjCsWHDBiZNmsS7777LDTfccNb78+fP59577+Xw4cP07t0bCBaVmD59Oj/5yU+44YYbWLZsGc8++yyffPIJV1xxRdj+zpcwBoBd7zqZ/00rvSbq+On6/FTLSTmv3dLA9rddDL5Czw8+yQ57wepGXkRRZH6ffdiPe7lp00AKSqNLVt9NN6kgFfeFHv16UPntSv44+I8MyxiWUFsGq5Whr7xCwaZNaJzBjW8txcU0jBiBdfhwrCNG4MrveI9oadGyYUMB69cXUlFhpr7eQCDw9aKxIIjk5LgoKHCQn++koMBx+s9Jfr6D3FwXarUy3JBAINDBCQ79f1EUCQQCbf+NFpVKhVqtRq1Wo9Vq0Wg0bU5zyDmOxnFWq9Xd96EoCPf7O6dmdsPx1ltvkZmZ2WXVtNBJ3N63nzp1KosXL+aRRx7hxRdfpG/fvixYsCCiowvB3aLnC4Ov0KMxwPENHpqr/JiLOp/JfOKJJ3j88ceTrE6+fjtrd+PrTg5+7kGXLnDzS5nn9QUmVeMZC4Ig0PtqM7v/ZeXYsuaIzq4SbZJDkxLt7AolalWipnjxuoLhCzXumoSdXVdODtt++UsEvx/z4cPk7NlD9u7dFK5dS6/TlUUd+flYR4wIOsAjRkBhYduML4DfL1BWdpD8/AupqUmjpsZIbW3wv7t25VBW1gNR/Pq6qlIFyM11tTnBXzvEwf9mZblIMIsZW7ZsYdy4cRE/p1KpUKlUYSukhnyIkPN7piN85muh/+/xeHC5XG2veb1eVKroI0lVKhUajQa1Wt3BaY7FcdZqtWEdZ6X9LqTUc97M7Cab82lmF+DV6+vZ+4GLb/7LwqQfRL+j93zi0Fovf7nUhiEDbv9HOuNmd88iKoGjS5v46LoKCi40ctOGgamW0003XZKK+8KAgQM4fMdh7ii+g1uKbpGnE78f87FjZO/eTc7u3WTv2YO+ORhH78zJoWH4cKomT6Z6ypSITXm9AvX1adTWplFdbaS29mtnuKbGSENDxxBBjSZAXp6zzREuLGzlsstOkJUlb0xtMgg5vl05yNG81v7f0RKabdZoNG1/Iac59F+j0cjIkSMVlXc3Ev8TM7vJxnl6ied8YcQNaez9wMWe95xdOru7du1i5MiRSVYmX7/t26095OeF65vwuWHcPQbG3hJ/9aBzhVSNZ6z0vCQDlU6g5isHzjofaXldX7aUaJMcmqJt090qUl3uo+FYAEGAnN4qCodq0BqSt2LxvzImqcLv86MTdLT4WuTrRK2muV8/mvv1o+K660AUyThxgvzNmxn8xhv0WL2a7L1725zdhoaGLsv8arUiRUUOioocjB5tPet9j0dFXV1au1lhI1VVRjZuLMTnC86EZme7ufTSk2d9tyvC6UkVIU1SrR525Th35SyHYpXDOcm5ubn06dNHEn3xIOXvtNvZjROXy5VqCZIy9BoDggoOrXTjag5gMJ+9vHLgwIGU3CDk6jfUbos1wHNXN9FqFRlxlY7Zz2ec1+ELIVI1nrGiTVfTY3o6NZudVCy3M/SOrtMrJcOmgF/k1HYvJ3f4aKoMkDNAg7lARd+JGnRpyfndhGvTaRdZ+4aHI+s8bHrLw8DJao6s9qDPAMEVQFDB9J+m0W+KjuHXG1BF2PQnp1YpabUGOLXDy8ntPtKyBRAE+k7UUjDo7GXbc+XcjwaP34NH9FCoT2LqSFEk89Ah+r3/PmqvlxOXXML+u+5qe9tms8XtXOp0AXr0aKVHj1YCAVi7togNGwrw+VT069fEHXeUU1paG1ObieiRC6k1CYJw1nkecmy9Xm9bDHLo/7d3ctVqNenp6TgcDkaOHElBQQG5ubkYjald3ZTyd9odxhAn51sYA8CL02o5strDbQuzuGB2eqrlJAVbdYBXv9vCwc/cFA5V8/CXFgymcyoj3/8E+96w8cm3T9Hr8gxu/KR3SjTYa/xs/HcLX77opLkygKlEQ8OJAGn5auy1Ir0n6+g5WsPMhwzk90/+PELNkQCf/8fNqn+6cDTBkMkqjm7wMWiqGnMWiAGR5mN+qnZ6ycyF1voAQ67SMfkHGQy//txcyRBFkYMr3ez72MUXf3NQcqGOI+t9lEzQcuQrP/2maLHb4PIHDUy604BWL69jn4r7Qkn/Ek7edZInBjzB2Myx8nYmiljKyxn+n/+QVV6ObeBAdn//+9iGDJG0G5dLzbZtuSxYMJiKCjO9ejVz++0HmDSpOqV5fZVI+xnb0MY6n8/XpVObkZGBxWIhNzeXgoICsrOzSUtLOy8meLrDGGSgoaEh1RIkZ+w96TjQ8OXrXi6Yffb751sFtZf+uJT9/7wY6/EAF95k4La/Gv+nHF2lVcsJR5+rMxDUAsc/a6Gl0ktGcecbSOSwyesSWf+CnU+fsOO2i+SP0qFLE+h/mQ69WYXdCqf2+Di0zseh9T52rfQxbIaWG35nwFKolrWCmqtVZMtHPnZ95qPsFQ9iAAaMVWNIF5jxAy0/X2bCmNnxnG6q9rPzbQdlc1porfIz/4Z6hl1n4BsvZmEulv6WINd5Vr3bw7oXWlj/LwcZRSoEFejTBabdb0RjFLD0CtBYLVK5x8cXL7t57yk3N/4/AxNv1fH224vOmXM/Eg63A4AiQ5Es7WscDnJ27CBv2zbyt2zBWFuLy2Jh+wMPcPKSS84qQgGRK6h5vap2cbpfx+uGXmtqCsaJFhe38ItfbGXq1MqENqnJWdEtXg4dOkS/fv06DTmI9N8z//+ZaDSaNqc2Ly+P/Pz8Nqc2HEq7J0ipp9vZjZNUT+/LwYjr0ph/nwOP00/VPh9FQzueHmPHyjtrIIoiNUcDHNkW4MSeAH4fHN8TIKCZwQurXPi9Im6HiMMGtpoAnlYw54A5T0V6JugMoNEJaLSg0UGaSSAjGzKyBdLMAjqjgNYAGq1AxVYfm56cjMcRYMAkNXf+Ix1z/v+Oowvyj6eUpGVr6HdtBof+a2ffm02M/2Vup5+T2qaTm928dbuV+gM+ekzUYypQM+PXJnpdqDtrJuTUHh+r/+Pi0+c9lB1ys6fMx5hrNGSPuJCDG7z4vOB1gccRPI+dzdDSKNJUE/xzu0RUKgHh9E3d7wOXAxx2EZcd9BlgKVRhNAvU11zCfY+3kGEROLwpgC5NxJwrMOYqDVc/qKPPmK4v7ZmFai6638TEH6az8cVWPn20ifoDXp4fU8W1z2cz6hZpV3WkHhO/V2Tt83aW/9qGzqzCXKxiyk8yGH9v+lk5sX0ekS1LPHzxihvrcR+f/NXNh3/yMPH7ExFF8byYzfKr/KhRk6+TKG1kIEDmkSPkbd1K3tatZO3fj8rvx2cwUD96NIe/+U1OzZiBL8w9MCsrr4MTe6ZD29Bg6JCRof0mtIkTqykocFBS0sL48bWSpCXLze38ehEvXcXFxuKsGo1GqqurI/YVSl+m0WgwGAxnZWBon30hOzub7OzsuOsAKO2eIKWe7jCGOBk3bhxbtmxJtQzJeeNHdr74l4uLv2/gzpdMHd5zu92S78z0ekR2fOZj/zo/Za/5KByoYneZn6xCFZZCgaPbA/QfDwajCjEg4m6FlgaRxsoAfg+YcwQy8wXSzQIavdj2GXttgIZTIioBsnsKmHODzq5KDT4P2E4GsJ0MMHG2lu++mo4uiRt2lIIc4yknh95v5oMbTpAzXM9du/p36qhIZZPfJ7LqqSbKft9E4Vgd7haRb/wrm37TIt9EKvf5WfkvF8uf86DWBnefhxzV9KzgAxcCuB1gt4o0nBTxecFcIJCZr8JgApVGCDq7rSLNVpH603txsnsImPNUpJkD7F0tMnSKCvww5RYtF92uITMv9ge25ko/n/y6ke2vtwIw/f9MTP8/C7p0aR7+pDzP6g96efu2ehwNAWyn/Iy7J4Mr/l8m6dnhp/0CfpE18z2sfs3N/i/8DJyqwpCh5jtzjeSWSPeQm4owBlMvE+b7zLw04qXIH+4CXWMjedu2tf3pm4JFdZr69aNu7Fjqxo6lYcgQxNMpuQIBaGw0nOXQ1tYaqa42npVrV6USyc11npFn9+v0YtnZrs4miCXD7/ejVqs73cQVLttBOGc1EoIgtKUL6yy/rlqtxmg0YjAY0Ov1pKWldUgVFsqMkMwHMqXdE2LVE+731+3sxknPnj3PqrZyPlBd7uPRIY1oDfDHEzmYcr++Aj399NP85je/kaSfw1v9bPrAx7LnPGT1UFF9OIDfC4Mnq0gzCQwYryarSMCUreL9Dxdx+123oNWBWg9aPag1wRla0Q8+L3ic4HGKuOwijmaR1kaR5toArVYRjwsEQrkRwecSUWvhuO9D/vDGLefF7E48SDmeycDvCfBS8QFcVj+3b+lHwdizl+SksMl23Md736unerePlio/035rZsYjFjQxxnse3hQMbVj0pxP0G1yEKVfAaKFthUGrE9AYBNJMAkaLQEaOQJoJ9EYBrUFApQWB4Pnt9Yh4XQJel4jfB4sWv859D9xFXm8VhvTEz19RFPnqpRY2zbVTu9ND7iAtt7ydR8EIXcJtS3WebX+9hW2vtXBopRtLLzU3zs+N6uGjPV63yKq5Lhb8rpae/bM5VR7g9mcNXHKvDpU68eOYCmdXV6xj1C9H8buBv4vpe4baWorXrKH4yy+xHDoEgNtsDjq3F1xA3QUX4DRnUVOTTkWFiWPHTFRUmDl+PIOaGiNeb8cHjOxsF/n5QQdWFI8werS5zaHNzXWi0UjnapzprJ75d+Z7TqcTnU4XdUGIM4tBhJtNbf93ZgW1cCjx+qs0TbHq6XZ2ZeB83KAW4rlZTexa5uGG3xuZ9VvpljTdDpF173j54nUvu8sC9BgicGKPyKRvqekzWs3YWRr6jlbJvju8m3OXz++vYvvzDVzwQDYz/iZ9jGL50lb+e68VR32APtP0zHg8i34zzo/S4NFQs8fNopvrqdvrpd8lekbdlsHYe1ObncTdEqDsSRtr/tyMCEx6wMwlv7OQZol/KrCxMsCCX7uoORygfL2fUVdouOYhHaMuC1/iNRKpuC+oeqiY9dtZ/KDXDyJ+VtfYSPHatRSvXk32vn0A2AYOpHriRA4PuJBtXEDF8cx2jq0Jjyfo1AqCSGGhg9697RQXt57Oe/t1IQi9PvrKYu0J57SGc2DD0b7wQqi875lOarjZ1FiKPXSjHLo3qMmAw+FItQTZuOxnaexa5mHVCy5m/tKIRhe8+EdbheZMKg/4Wfe2lw/meOg9Ss3e1QFGXKKm10iBB9/Q0jdMfGEi/UZCrnbPFc5F+4fdZWH78w3sX9DERX8qQKPreFOK1yaPI8BnDzfw1Qt2ek0zoMtQ8c15uaTnJli6KQFNyW4ToGC4nh9+VcRnv21k8z+bqfjcxZGVDq59MRdDZnzHIhGtlVvdLL61Dnulj5yBGi76VaYkzveRqm3c99pYNr3nxTTfy7aPfVRs8zP6Sg1TbtUyZmZiTm8yEUWRYkNxl+9rW1ooXLeO4i+/JHfnToRAgLqifiyd+BM+TP8mG+pGcuwDU9umMACLxU3v3s1ceeUx+vSx07t3M716tWAw+MPqCDmlVquVzMzMqBzXcPNtgiB0KHjQ3lk1Go2kpaWRnp7eFg4QclzPdFaVeK3r1hQZKfV0O7tx4vV6Uy1BNoZeqqXHSDWndvnZ8KaLqfcEl4srKyujPvHcDpHNH3r59EUPNUdE7FYREUgzwU9fMzDpJg36tOhuJrH0GwtytXuucC7aXzDOwMCbzNQf8LHr1WYu+IGlw/vx2FS1zc27d9WCSkCthaHXpTHpZ9KVipbjOMs5drp0FbP+lkOPsTo+us+K/aSff11w6v+3d+ZRURzr+38GBoZFEGRRIAooLnjdwQUFccEtbhi9amJQxPWaaDSaaIxR1ES8SdxwuQmaiGjcUONuJEbgRnHDJe6KRsxVFAmgDLIz9fuD3/TXEQYGnKWmeT/nzOFQ3V31PNUzPe9Uv1WNYTHOcPev/ih3TbQqShmSvn2Baz/JkXW/BE4tzDBipxPqt9JOPqFSU6dh5mjX3wyJMUU4+HUhzv9cgqf3FPhlfRF8B0vh/645LG34D3pdZOXvctjev4/mP/0Ep0uXYVJagv9ZeGK11Rz8kBuCG09aAU8AmawEjRrlolOndLi7y+HhkQN3dzns7FSfTqZc1iovrxjFxcVqA9dXeX3FImXuqjIgVQatlpaWQtBqbW0tBK0ymazKVABN4fFaR5qqRpt6KI2hhog5jQEATv2Yj/jvCpH2Pwlm7LSGd2DVF52ifIbr8SU493MxzuwugWtzE9y7oECbIFM4uZug7zQzNOlAv6+IN+PmzhwcevcJrJxNMTnFEzLbmo04lhQynIrIwuUfcpHzqBSNulug30oHuPrwM0HD0GTcLsKBsAw8OlMIE1MG/3l28J9nD/M6urvNm3GrCL9/lY1rP5VNmOsebgf/T+1gVsEDO7RJnlyB36KKcGxtMWydJZCaSfA8TYFm3UzQbbQ5WgeZwtyicg2G+F6QuEqwbs06uFv+3/rT9c+cQfsVK/BSUgdbFGOxpWgMnro0g2dj+f8PastGaxs0yCs3MUz5dK3i4mKVl9CeRKKSw/pq7qpytLVOnTpCioAyjcBYRsoJ44VydnWAp6cnHjx4YGgZOoMxhh+m5uNkVNmM8olRlniAHQgNDRX2kWcq8Nc1Bf5MLsHDqwqc3VOCxr6muPV7KdzbmkBmBQSGmqHbKHNY1635hS46OlqlXW2hq3qNBWP1zxjDtm5/Ie1MAbrMq4fACCdhm6ae7v/6EifnZ+NJciFcOsrg1skCfb6uBzMr7QdUuuhnfZ67kiKGxCXZeHwmH6knC1C3kRT91jqi+WArjQIYTbUW5Spwft0LJCzMQmkx4DXACp2m10XTAdpf5rEyTcVFDGf3FOPS4RJkPylb+eXpPQXqOkvQ/m0pGvuYwr2tCRq1NoXVa0+aNFSwu2X9FtQzqwcwBpedh9B++yYkm3TEYMVBNPIFRo68B2/v7HLHKp+opXwpH0igxNTUFDY2NnB0dESDBg3QoEED2NnZVZnTytu1hTc9AGnShOrqoWBXB7Rp0wZXr141tAydoihl+OmTAhxbVQgGwKVVKZp2tETqlVK8fM5Qp54Ef15UwKuzKf5MLoW5lQRtgqTw7GCKrqOkcGn65vmOAJCamqqT53Prql5jwZj9p53Lx9Yuf8FUJsHEWx6w8yxbNaAqT2nJBTi9/Dlu732JRt0tkJteioHfO8EjUHdPENNFPxvi3D2+UIAjUzLw9+0iWNiawqGZGXp8VQ/uAZX3XVVaSwoUuLpVjsSF2chNL0W95mZw726J3svrwdJeO9eQ6mpS8uReKa4cK8GNhBL8cbwEJUWAs6cJ6jhIYCoFzMzLVs8wlQISE2B7aqBBgt093+1BQbYVHMK3on/qDuzGP/FdlwgMHf0YTZrkACgLbIuKilSC21dTD8zNzVG3bl04OTnBxcUF9evXh7W1dY1GZHm7tvCmByBNmlBdPTRBTQdoK5eIZ0xMJQhZaQnX5iZl61OekcDWQYHUywq4tjRBYR5Dk46m6PC2FG/PMEerXlLYNdD+yJiDg4PW69RlvcaCMft37WyJlmNscPMnOY5NTseIA24wszKp0FNJIUPKoZe4GSvHzd0v0ai7JcxtJGg60AqdPqr+kmLVRRf9bIhz59bRAhPPv4Vr23Px68d/46/fC3BybiaYgsH3g7rwHl6nwpFxdVqfPyzGta05uLAuBy/TS2HfxAyuHWXot8YRb3XR7QoYmvafi5cpXKabYsB0GTIfK3D9t2LcSSpF1iOGglwGhQLIyVAI6yWjpU5lq6Ug2xI2Uzehf8E+bHf/AC8+eQezGt1ESUkJ5PICFBQUqKQiWFlZwdHREc7OznB1dYWjo6NW11fl7drCmx6ANGmCNvWIP2LTERkZGYaWoDd6T5EhMMwM4ZP3YsTYYFjaSGDvagJ7F4le8rCioqIwe/Zso6nXWDB2/4ERTlCUArf2vcT3LR+i3zonHLi5Ef8KnYHs+8V4dqMID+LykZdRiocJ+XirmwXM60jQMECGEbH1Ye2sn8ufLvrZUOfORCpB27E2aBFsjfPrnuPi+heQp5UC7AWOTsmAZ5Al3HtawsXHAvaNpbBykuL776Pw0bRZyH1SgoxbRXiUVIDUk/l4dq0IxXkMTq3MUcfFFD2/dIDX25qlRrwpNek/BzcTBI6VIXBs2f+KUobsJwo8f8rw8jlDcQEwJVz7WjXBdvpmDC7Yh/i3p8F8fA/YFKTh2bNClJaWrZ5gY2ODZs2aoWnTpnBwcIDpmzx7VwN4u7bwpgcgTZqgTT2iSGN48uQJ5s+fj7i4OLx48QJNmzbFnDlzMGbMmCqPPXDgABYsWICUlBQ0btwYixYtwqhRo6o8TuwT1AjCGEi/WohD49KRfqUQpjKgpBBo0EGGp5eK4NZFhsdnC9HARwZWytBuoi1avWejs1vjtZGilwpc/0mOv37Px/VtuXD0NsPft8pGEC3rmSA/S4H67c2RfrkQ9ZqbI+tOMRxamCHzdjE8elvC2tkUHf5li0b+lqKYwGSQdXZdJVA8AQ75TcST0I5lZSYmcHR0hJeXFxo3bizKx9sTxOtU9vkz+pWTFQoFhgwZgsTERHz99dc4cOAAunTpgvfffx8///xzpceeOnUKw4cPR8+ePXHs2DEMHDgQ7777LuLi4qpsNzc3V1sWjIakpCRRtWsoP7wgBv/128gQdqEh+qxyRId/2QEmDOZ1TNCgvQyuXSwwYIMThu2sj0mXG6HjB3YGCXR10c+8nDtzaxN0mFwXwVsbYMYjD3QPr4d2E23RqLsFpJYSmEiBAiaHqUwCJ29zePS2RLsJthh12AX//LkBhm1vAPcA/Yzmvgov/actYluFIWuKPxo3bowBAwZg/PjxCA4ORqtWrQwS6PLWv7zpAUiTJmhTj9GnMdy9exfJyck4ePAgBg8eDADo3bs3zp07h507d2LYsGFqj126dCm6d++OyMhIAEDPnj1x48YNLFmyBH379q20XU0fOygm5HK5qNo1lB9eEIt/E6kEnWbagykYFP0uoX//foaWpIIu+pnHc2frJkXLkTZoOdJGKGOM4ZcjcRgwSPznxJAE/fdb2NvbG1qGAG/9y5segDRpgjb1GH0aw7Vr19CmTRskJiaie/fuQnmvXr3g6OiI3bt3V3hcYWEhbGxsEBkZialTpwrlMTExGD9+PLKyslC3bl217VIaA0EQBPEqBktjSDPqr3GC0AqiTmNo1aoVOnfujIULFyIlJQU5OTmIjo7G6dOnVYLY17l//z6Ki4vRokULlXJvb28oFArcvXu30nZr0wQ1JVFRUaJq11B+eEGM/nn0pAtNPPpUB49aedQkJnjrX970AKRJE7Spx+jTGCQSCY4dO4ahQ4eiWbNmAAAzMzNs3rwZvXr1UntcdnbZAtt2dnYq5cpbQcrt6nj9uNrAoEGDRNWuofzwghj98+hJF5p49KkOHrXyqElM8Na/vOkBSJMmaFOPUY3sKp/PrXyVlpZCoVAgJCQEmZmZ2LVrF+Lj4zFz5kxMmDABv/zyS5V1vj4xQpnVUdGEiaioKPj6+sLX1xdPnjxBQkICAGDt2rXIzMxEWlqa8Evk+PHjQnL1ihUrIJfLkZqaiujoaADAoUOHcPHiRQBAREQECgsLcefOHezYsQMAsHfvXly7dg0AsHjxYgBlKRt79+4FAOzYsQN37txBYWEhIiIiAAAXL17EoUOHAJQ9eSQ1NRVyuRwrVqwAUJbsffz4ccFLWloaMjMzsXbtWgBAQkJCpZ4uXLhgEE+nT5/WiSeZTCbK86SpJ5lMRp704Ekmk2n9GiGTyYzmPGVkZHD3ecrLy9P6e0+fvPpdpPSgDf3aOicpKSlcXA+UniQSCTfXA6WnvLw8g5+n1z1lZGQY9Dy97ikhIaHantTCjIj4+HgGQHgFBgayAwcOMADs7t27KvuOHj2atW7dWm1dN27cYABYQkKCSvn58+cZAHb+/PlKtTRs2LDmRoyUyMhIUbVrKD+8IEb/PHrShSYefaqDR6260uTj46OTeitD4sLf1zhv55w3PYyRJk2orp7KPn9GNUFNLpfjzp07wv82NjY4cOAAFi9ejJcvX6rs+/XXX1dYrkQ5QW3t2rWYMmWKUL5161aEhobSBDWCIAiiWhhkgpqLBIonRvM1ThA6QzQT1GxsbIRbN76+vmjevDnc3d2Rl5enEgQDZcPzlT1TWSaToWfPnoiNjVUp37VrF/z8/CoNdAH+lujQB8rbFWJp11B+eEGM/nn0pAtNPPpUB49aedQkJnjrX970AKRJE7Spx+gnqL399tto1KgRgoODsXDhQjg5OeHIkSPYvXs31q9fL+wXExODsLAw3L9/H+7u7gCAL774Aj169MDMmTMRHByMo0eP4ujRoxrl+hIEQRAEQRD8Y1RpDOq4d+8ePvvsM5w+fRo5OTlo0qQJpk2bhsmTJwsTzaKjozF+/Hg8ePBAZcR3//79wuOCPT09ER4ejtGjR1fZJqUxEARBEK9CaQwEYThEk8agDi8vL8TGxiItLQ25ubn4448/MGXKFJUVFUJDQ8EYK5faEBwcjOvXr6OwsBC3b9/WKNAFgGfPnmnTglGgnIEplnYN5YcXxOifR0+60MSjT3XwqJVHTWKCt/7lTQ9AmjRBm3pEMbJrCNq1a4crV64YWoZeyczMhIODg2jaNZQfXhCjfx496UITjz7VwaNWXWmikd0yeDvnvOkBSJMmVFeP6Ed2DUFt/I1QWFgoqnYN5YcXxOifR0+60MSjT3XwqJVHTWKCt/7lTQ9AmjRBm3oo2K0hz58/N7QEvXP48GFRtWsoP7wgRv88etKFJh59qoNHrTxqEhO89S9vegDSpAna1ENpDDWEJqgRBEEQr0JpDARhOCiNQQfk5OQYWoLeUT42UCztGsoPL4jRP4+edKGJR5/q4FErj5rEBG/9y5segDRpgjb1ULBbQ0xMal/X2djYiKpdQ/nhBTH659GTLjTx6FMdPGrlUZOY4K1/edMDkCZN0KYeSmOoIZTGQBAEQbwKpTEQhOGgNAYdkJ6ebmgJemfFihWiatdQfnhBjP559KQLTTz6VAePWnnUJCZ461/e9ACkSRO0qYdGdmtIhw4dcOnSJUPL0Ctyudwgtzl01a6h/PCCGP3z6EkXmnj0qQ4etepKE43slsHbOedND0CaNKG6emhkVweUlJQYWoLeyczMFFW7hvLDC2L0z6MnXWji0ac6eNTKoyYxwVv/8qYHIE2aoE09FOzWELlcbmgJeichIUFU7RrKDy+I0T+PnnShiUef6uBRK4+axARv/cubHoA0aYI29VAaQw2hCWoEQRDEq1AaA0EYDkpj0AEvXrwwtAS9c+jQIVG1ayg/vCBG/zx60oUmHn2qg0etPGoSE7z1L296ANKkCdrUQ8FuDTEzMzO0BL3j6uoqqnYN5YcXxOifR0+60MSjT3XwqJVHTWKCt/7lTQ9AmjRBm3oojaGGUBoDQRAE8SqG+F4wdZGglNIYCILSGHTB06dPDS1B70RERIiqXUP54QUx+ufRky408ehTHTxq5VGTmOCtf3nTA5AmTdCmHlGM7D5//hwff/wx9u/fj6KiIgQEBGDt2rXw8vKq8tgDBw5gwYIFSElJQePGjbFo0SKMGjWqyuN8fHxw8eJFbcg3GgoLCyGTyUTTrqH88IIY/fPoSReaePSpDh616koTjeyWwds5500PQJo0obp6RD+yO2rUKBw/fhxr1qzB9u3bkZmZid69eyMnJ6fS406dOoXhw4ejZ8+eOHbsGAYOHIh3330XcXFxVbZZWFioLflGQ2pqqqjaNZQfXhCjfx496UITjz7VwaNWHjWJCd76lzc9AGnSBG3qMfpg98yZM4iLi8PWrVsREhKCIUOG4NChQ8jIyEBUVFSlxy5duhTdu3dHZGQkevbsiW+++Qb9+/fHkiVLqmw3Ly9PWxaMBkM9MU5X7da2J+C9jhj98+hJF5p49KkOHrXyqElM8Na/vOkBSJMmaFOP0acx/Oc//8GMGTNQUFAAU1NTobxLly6wtLREfHx8hccVFhbCxsYGkZGRmDp1qlAeExOD8ePHIysrC3Xr1lXbLk1QIwiCIF6F0hgIwnCIOo2hoKAAUqlUJdAFAJlMhlu3bqk97v79+yguLkaLFi1Uyr29vaFQKHD37t1K283Ozq65aCNl7969omrXUH54QYz+efSkC008+lQHj1p51CQmeOtf3vQApEkTtKnH6INdLy8vFBQU4Nq1a0JZfn4+rl+/jqysLLXHKYNVOzs7lXJ7e3uV7a8SFRUFX19f+Pr6IicnR3iU3dq1a5GZmYm0tDQhdeL48eNISkoCAKxYsQJyuRypqamIjo4GULZYsnKCW0REBAoLC3Hnzh3s2LEDQNlJVnpavHgxAODatWvCyd+xYwfu3LmDwsJCYcbixYsXhUWYo6OjkZqaCrlcjhUrVgAAkpKScPz4ccFLWloaMjMzsXbtWgBlj+arzFNBQYFBPOXm5urEU7NmzUR5njT11KxZM/KkB0/NmjXT+jWiWbNmRnOe7O3tufs8ubi4aP29p09e/S5SetCGfm2dEzMzMy6uB0pPnp6e3FwPlJ5cXFwMfp5e92Rvb2/Q8/S6p+fPn1fbkzqMKo2BMYbS0lLhf4lEgtLSUrRo0QINGjTA5s2bYWtri3nz5uGnn36CmZkZ8vPzK6zr9OnT8Pf3x5UrV9C2bVuhPCUlBc2aNUNcXBz69OmjVgulMRAEQRCvQmkMBGE4RJPGkJiYCDMzM+HVu3dvmJubY+fOnUhPT0eLFi3g6uqKP//8E2PHjkX9+vXV1qUcwX3+/LlKufL/10d8XyctLe1NrBglyl9WYmnXUH54QYz+efSkC008+lQHj1p51CQmeOtf3vQApEkTtKnHqEZ25XI57ty5I/xvY2OD5s2bAygb9b179y6kUimaNGmCQYMGoU6dOti5c2eFdSknqK1duxZTpkwRyrdu3YrQ0FCaoEYQBEFUCxrZJQjDIZqRXRsbGyFPydfXVwh0gbKUhubNm6NJkyZISUnBiRMnMGHCBLV1yWQy9OzZE7GxsSrlu3btgp+fX6WBLgC16RFi5tW8aDG0ayg/vCBG/zx60oUmHn2qg0etPGoSE7z1L296ANKkCdrUY1TBrjqWLl2K2NhYxMfHIzIyEl27dsXo0aNVcm5jYmIglUrx8OFDoeyLL75AQkICZs6ciYSEBHz66ac4evQoFi5cWGWbBQUFOvHCM1WtUGFs7RrKDy+I0T+PnnShiUef6uBRK4+axARv/cubHoA0aYI29RhVGoM6Zs6cidjYWPz9999o2LAhJk2ahNmzZ0MqlQr7REdHY/z48Xjw4AE8PDyE8v379wuPC/b09ER4eDhGjx5dZZuUxkAQBEG8CqUxEIThEE0agzpWr16Nx48fo7CwEPfu3cPcuXNVAl0ACA0NBWNMJdAFgODgYFy/fh2FhYW4ffu2RoEugEqXNRMryuVAxNKuofzwghj98+hJF5p49KkOHrXyqElM8Na/vOkBSJMmaFOPKIJdQ2BlZWVoCXqnQ4cOomrXUH54QYz+efSkC008+lQHj1p51CQmeOtf3vQApEkTtKmHgt0aIpPJDC1B77w+Km7s7RrKDy+I0T+PnnShiUef6uBRK4+axARv/cubHoA0aYI29VCwW0PS09MNLUHvrFy5UlTtGsoPL4jRP4+edKGJR5/q4FErj5rEBG/9y5segDRpgjb1iGKCmiGgCWoEQRDEq9AENYIwHKKfoGYI8vLyDC1B7+j7+e+6btdQfnhBjP559KQLTTz6VAePWnnUJCZ461/e9ACkSRO0qYeC3RpSXFxsaAl6x1CPSNZVu7Xxkc+vIkb/PHrShSYefaqDR608ahITvPUvb3oA0qQJ2tRDaQw1hNIYCIIgiFehNAaCMByUxqADMjMzDS1B70RHR4uqXUP54QUx+ufRky408ehTHTxq5VGTmOCtf3nTA5AmTdCmHgp2a4iNjY2hJeidHj16iKpdQ/nhBTH659GTLjTx6FMdPGrlUZOY4K1/edMDkCZN0KYeCnZryOtPaKsNODg4iKpdQ/nhBTH659GTLjTx6FMdPGrlUZOY4K1/edMDkCZN0KYeCnZrSEZGhqEl6J2oqChRtWsoP7wgRv88etKFJh59qoNHrTxqEhO89S9vegDSpAna1EMT1GoITVAjCIIgXoUmqBGE4aAJajogNzfX0BL0TlJSkqjaNZQfXhCjfx496UITjz7VwaNWHjWJCd76lzc9AGnSBG3qoWC3higUCkNL0DtyuVxU7RrKDy+I0T+PnnShiUef6uBRK4+axARv/cubHoA0aYI29VAaQw2hNAaCIAjiVSiNgSAMh9GmMWzYsAEDBw6Eg4MDJBIJEhISKtzv5s2b6N27N6ysrODq6oqFCxeitLS0yvpfvHiB8ePHw97eHnXr1sWYMWM0Xj+XJqgZf7u8JePrGzH659ETTVDjTyuPmsQEb/3Lmx6ANGmCNvVwHezGxMQgKysL/fr1U7tPdnY2goKCIJFIcODAASxcuBArVqzAokWLqqx/1KhRSEhIwKZNmxAdHY0LFy4gODhYI212dnYauhAPgwYNElW7hvLDC2L0z6MnXWji0ac6eNTKoyYxwVv/8qYHIE2aoE09XC8Wm5SUBBMTE1y/fh07duyocJ/vvvsO+fn52LdvH2xtbdGnTx/k5OQgPDwcn376KWxtbSs87syZMzh+/DgSExPRvXt3AICbmxs6d+6MEydOICgoqFJtEonkzcwZITKZTFTtGsoPL4jRP4+edKGJR5/q4FErj5rEBG/9y5segDRpgjb1cD2ya2JStbxjx46hX79+KkHt6NGjkZ+fj8TExEqPq1+/vhDoAkCnTp3g6emJY8eOVdluVlZWlfuIje3bt4uqXUP54QUx+ufRky408ehTHTxq5VGTmOCtf3nTA5AmTdCmHqOYoHb9+nW0bt0a8fHx5R4f5+zsjGnTpiE8PFyl3NraGuHh4fjkk08qrHPkyJF49uxZuTzggQMHAgCOHDlSqSaaoEYQBEG8Ck1QIwjDYbQT1DQhOzu7wvxZe3t7ZGdna/04Jbwt0aEP1E0Q1Aal6S9QFH8bBdvP4uXC/cid8RNyP96JF4Mjcfudr/FywT7krYpD4ZGrULzI00qbuvRjDIjRP4+etKGp9H9ZKNh+FrlzdiN3+k+4MT4SLz/fh6Lj18GKSt5cpA4R6zkh1MNb//KmByBNmqBNPVzk7DLGVFZPkEgkMDU11fj4ivJnGWNV5tVW97ioqChhduDDhw/h6+ursUYxkJGRAScnJ8O0+5f22zWUH14Qo38ePelCk1Dnca1WqxNqyzkBgNu3b2u9zop49bvILFvG3XcRb+ecNz0AadKE6upJTU1Vu42LYDcxMRE9e/YU/g8MDNQ4ore3t8fz58/Llb948aLSFRPs7e0rXD7s+fPnao+bPHkyJk+eDKB2pjEYyrOu2q2N5/BVxOifR0+60MSjT3XwqFWX1xR9wPt3EW+aeNMDkCZN0KYeLoJdHx8fXLhwQfjfxsZG42NbtGhR7tf0//73P7x8+RItWrSo9Ljff/+9XPnt27c1Xn6MIAiCIAiC4BsucnZtbGzg6+srvJo3b67xsQMGDMDx48dVcmh37doFS0tLBAYGVnrc06dPcerUKaEsOTkZf/75JwYMGFAzIwRBEARBEARXcBHsqiM5ORl79uzBr7/+CqAs3WHPnj0qw9pTp06FTCbDO++8gxMnTiAqKgrh4eH4+OOPVZYj8/LywoQJE4T//fz80K9fP4wdOxb79u3D/v37MWbMGPj7+1e5xi4A4RZSbcJQnnXVbm08h68iRv88etKFJh59qoNHrWK6ptSm/q0pvOkBSJMmaFMP10uPhYaGYsuWLeXKx40bh+joaOH/mzdv4sMPP8SZM2dgZ2eHiRMnIjw8XGWSm4eHB3r06KFy3PPnzzFr1iz8/PPPUCgUGDRoECIjI+Ho6KhLWwRBEARBEISe4DrYJQiCIAiCIIg3ges0Bh7Zv38/+vbtCwcHB5ibm8PNzQ2jR4/G6dOnDS1N6/Tq1Qtt27ZFSYnqOp579+6FRCIR0ku0wQ8//ACJRIJHjx6plM+dOxcSiQTbtm1TKY+Li4NEIkFSUpLGbYSHh5cbtVcoFBgzZgwsLCwQFxdXcwNGhNjewxWdV0PSo0cPjBgxosJtvr6+CA0N1agefXwmdAlv50UX6PMaSRBEzaFgtxrMmjULw4cPh5ubGzZt2oQTJ05g+fLlkMvl8Pf3x/379w0tUats2LABt27dQmRkpFCWm5uLmTNnYuTIkejTp4/W2uratSsAlPuiTkpKgpWVVbnyM2fOQCaTwcfHp8ZtMsYwadIkxMbGIjY2Fn379q1xXcZCbXsPGzOG+EwQ1UOf10iCIN4ARmjE/v37GQC2efPmCrcfPHiQPX78WL+i9MC8efNYnTp12KNHjxhjjH388cfMxsZG614VCgWrV68e++ijj4SyoqIiZmlpyaZOncratm2rsn/fvn1Zt27dqtXGokWLmIODg/D/tGnTmKmpKduzZ8+bSDcaxPoefv28GprAwEA2fPjwCrf5+PiwcePGaVSPPj4TukRX56WiektLS9l7773HZDIZO378eIXHjRgxgp0+fbpabWlyLvV1jSQIoubQyK6GrF69Gh07dlR7C3Lw4MFwdXXVryg98MUXX8DBwQGzZs3C1atXERkZicWLF2vdq0QigZ+fn8po1eXLl8EYw7Rp03Dt2jVheTmFQoFz584JI181Yfbs2fjuu+8QExOD4cOHv7F+Y6C2voeNFX1/JowVpuEdmgsXLiArK0vr7evrGkkQRM2hYFcDSkpKcObMmVpxm/t1rKyssGbNGsTGxmLo0KFo2bIlpk+frpO2unbtiitXriA/Px9A2W1ZHx8ftGrVCnZ2djh37hwA4MaNG3jx4gW6detWo3Y+//xzrFq1Cps2bcJ7772nNf08U5vfw8aMvj4TxsyHH36ILVu2YMeOHRg8eLDe29fnNZIgiJpBwa4GZGZmorCwEA0bNlQpZ4yhpKREeDGRLmwxdOhQ+Pj4IDU1FatXr4ZUqpsH73Xt2hXFxcXC0/SSkpLg5+cHiUSCLl26CCNcyr81GcXKzMzEsmXLMHPmTIwfP1574jmntr+HjRV9fCaMGV7u0OjrGkloj1OnTmH+/PkwMTGBRCKBg4MD/Pz80LNnT7Rq1Qo+Pj744IMPcOnSJbV1pKSk4MMPP0TXrl3Rq1cvdO3aFf7+/tiwYQOKi4srPObOnTsYPnw4AgMD4evrC5lMBolEUuFkVEJ7ULCrAcoAQCKRqJSvWLECZmZmwmv9+vWGkKdzkpOTcfnyZUgkEiQkJOisnU6dOkEqlap8gfv5+QFAuS/2pk2bwsnJqdpt2NraonPnzvjhhx9w5coVrWnnndr+HjZW9PGZMFZ4ukOjr2skoT38/f2xbNkytG7dGgBw//59nDlzBvHx8bh27Rq++eYbJCYmomPHjpgzZ0654zds2ID27dvD29sbp06dwsmTJ5GUlITNmzcjJiYGnTp1wl9//aVyzPXr19GpUyeMHDkSiYmJSE5OxpMnTzBx4kS9eK7NULCrAY6OjpDJZOV+dYWEhODChQvCqIsYUSgU+Ne//gU/Pz8sWrQIX3/9Nf7880+dtGVlZYV27dohKSkJjx49wqNHj4Qvdj8/P5w9exYKhQJJSUk1vl1rZmaGI0eOwNXVFQMGDNCZF96oze9hfSOVSlFaWlrhttLS0mqN+unjM2GM8HSHRp/XSEL72NvblyuTSCTo1asXzpw5gzZt2mDFihX46quvhO2bNm3CBx98gAULFuCDDz6Aicn/hVJNmzbF4cOH8fjxY/Tt2xcvXrwQtn377bdo3LgxRo0aJZTVq1cPGzduRO/evXXkkAAo2NUIqVQKPz+/cuuw1q9fH76+vvD19TWQMt3z3Xff4fLly9iwYQPmzZsHNzc3zJgxQ2ftde3aFWfOnEFSUhI8PDzg4uICAOjcuTPkcjkSExNx7969N/pid3BwQFxcHKRSKfr164dnz55pSz631Ob3sL5xcnLC06dPK9z25MkTODs7V6s+fXwmjA2e7tDo+xpJ6A8bGxvExMRAIpFgyZIlSE9PR3p6OmbNmgU7Ozt89NFHFR7n6OiIadOm4c6dO1iyZIlQ/uzZM9y7dw8PHjwod8zYsWN15oOgYFdjZs6ciXPnzmHr1q2GlqI3nj17hs8//xzTp09HmzZtIJPJEBkZiSNHjuDAgQM6abNbt274+++/sWXLFmEECyi76PzjH//At99+C+DNcxMbNmyIX375BZmZmRgwYIAwq13M1Mb3sCEICAjAxYsX8fjxY5Xyc+fOIT09HQEBAdWqT1+fCWNCX3doqhqlLy4u1vs1ktAvrVu3RufOnVFUVIQtW7Zg+/btyM3NRffu3WFpaan2uH79+gEANm/eLLyH+vTpg9zcXPj5+WHv3r0q+48dOxZvvfWW7ozUciiLXkOGDh2KmTNnIjQ0FPHx8Rg8eDAcHR2RmZkpPCWnTp06BlapXebMmQNLS0ssXrxYKHv77beFvujbt2+lH/aaoBydOnbsGNasWaOyzc/PDxs3boS9vT28vb3fuK1//OMfOHz4MIKCgjBs2DAcPXoU5ubmb1wvr4j5PVxUVIQ9e/aUKw8MDNR7HuvYsWOxcuVKdO/eHQsWLIC7uztu3bqFxYsXo2vXrsKXoKbo8zOhbXR5XpR3aJR9evr06WqPmleFk5MTUlNTK9z25MkTlJSU6P0aSegfHx8fnD17FtevX0dRUREAwMvLq9JjmjdvDgDIzs7G3bt34e3tjRkzZuDs2bPYvXs3RowYge7du+Orr76Cv7+/zj3Uegy2wq+Rsm/fPhYUFMTs7e2ZVCplLi4u7J133mFHjx41tDStkpiYyACw7du3l9uWmprKrKys2IIFC3TSdqNGjRgAduHCBZXyzZs3MwDs7bffrlG96ha5P3ToEJNKpWzkyJGstLS0RnUbE2J7Dy9atIgBqPAVHx9vEE2PHz9m48aNY87OzkwqlTI3Nzf24YcfshcvXtSoPl19JnSJrs7L65/j69evM3t7e9ahQweWk5Oj9jh3d3d26NCharW1fv16ZmZmJjwwQsnZs2cFL4a4RhLaIzAwkAFg2dnZaveZP38+A8D69u3L+vTpwwBUeW6Li4uF90hSUpLKtpiYGObq6ipsHzhwILt375427BBqoGCXIAiCMBoq+tF6+vRpZmlpyXr37s0KCwsrPK4mwa5cLmdNmjRhjRs3Zj/++CP77bff2Lp165iTkxPr2rVrrfhxLHY0CXanTZvGALDRo0ezkSNHMgBsxowZldabk5MjBLN37twpt/3ly5ds6dKlzMbGhgFgdevWZZcuXXpTO4QaKGeXIAiCMGq6du2K3bt3IzExESEhIVAoFFqpt06dOvjvf/+LgIAAzJs3D/369UNERARGjRqFY8eOqczCJ8RLcnIygLJJoR07dgQA3Lp1q9JjHj58CKAsFaailAcrKyssWLAAKSkpwqoNNLFRd0gYo1XkCYIgCHHj4eGBdevWYdCgQYaWQnBEjx49kJiYiOzsbNjZ2ZXbfuXKFbRv3x5WVlZITU1FUVERvLy8IJFIkJaWVuExQNnj2WfNmoXPP/8cX375JQBg2bJlmD9/frl98/Ly4OHhAblcLjwtkdAu9LOUIAiCIIhaSWXjfTk5ORg3bhwA4JtvvoGTkxPc3NywdOlS5OfnY9myZRUe9+LFC6xcuRKtWrXCvHnzhPKUlBThQTCvYmVlhQYNGlQ56Y2oORTsEgRBEARRK8nMzCxXxhjDiRMn0KVLF9y6dQurVq3CtGnThO1z5sxBeHg4Vq5ciW+++QYlJSXCtps3byIoKAj169fH8ePHVVa4YYxh5MiRwuo3SjZt2oTbt28LywgS2ofSGAiCIAiCqFUcPXoUe/fuxY8//ggAsLOzQ5MmTWBpaYns7GzY2NigZ8+emDp1Kho1alRhHZcvX8aaNWtw9epV2NraoqioCDKZDGPGjEFoaGi5pyWGhoZiy5YtAABXV1e4u7sjJycHb731FhYuXFir1srWNxTsEgRBEARBEKKF0hgIgiAIgiAI0ULBLkEQBEEQBCFaKNglCIIgCIIgRAsFuwRBEARBEIRooWCXIIhay8qVKyGRSLBjxw5DSyEIgiB0BAW7BEHUWi5dugQA8PHxMbAScRMdHQ2JRILU1FRDSyEIohZCwS5B6JDJkyfDzMwMEokEEokEnp6eePDgAXbv3g0HBwehvG7dupgzZ45w3M2bN4VHUkqlUkyaNMmALsTLpUuXYGNjg6ZNmxpais5QBpqnTp3SSn379+/HkiVLKtwWHh6OgwcPaqUdbXLr1i1MnDgRjRs3hoWFBWxsbNCpUycsW7YMz58/N7Q8REdHIzIyUm/tafs8paamCtey11/KR+VWRVxcHCZNmoR27dpBKpVCIpGo3dfDw6PCtoKCgrRliRAZtM4uQeiY/fv3Y9iwYbCzs0NmZiZMTMp+Y2ZmZqJVq1Z4+vQpNm7ciIkTJ5Y7tnXr1vj0008REhKib9kG4bfffoOpqSl69Oih87ZevnwJW1tbBAQEICEhQeftGYro6GiMHz8ev//+O/z9/d+4vtDQUGzbtk3lqVFKJBIJJkyYgE2bNqmUl5aWori4GDKZrNIgRhds27YNYWFhsLOzw/vvvw9vb28UFRXh3Llz2LNnD/z9/REXF6dXTa/To0cPPHr0CPfu3dNLe+rOU01JTU2Fp6cnRowYgaFDh6psa9euHVq1alVlHaGhodi5cyfatm2LrKws3Lt3T+2jfD08PFCnTh2VR/ECgIuLC3r37l1zI4RokVa9C0EQb0JwcDBatmyJmzdvIiUlBc2bNwcAODg4YPbs2fjkk09w//79cscVFBQAAN5//3296jUUJSUlWLBgASIiIvTS3pUrV6BQKMqlMGRnZyM0NBQHDx7ERx99hG+++QZmZmZ60SRWTE1NYWpqqvd2k5OTERYWhvbt2+OXX36Bvb29sO2DDz7A8uXLtRbwEUDbtm1rfL366quvEBUVBXNzc0ycOLHKwL9Bgwa15tpIvDmUxkAQemDChAkAgK1bt6qUh4SEQCqVYteuXeVGMQ4fPozg4GC9j4QZAsYYPvzwQ5w9e1ZvbV68eBGAar7uuXPn0L59e8THxyM2NharV6+uNYHuihUrEBAQACcnJ8hkMrRo0QLffvutyvuyR48e2LJlC0pLS1VuHytvYwPADz/8IJSHhoYCUJ+ze/nyZQwbNgyOjo6wtLREs2bNMGvWLJV90tPTMXXqVLi5ucHc3BxeXl6IiIiAQqGo0lN4eDgUCgV27NihEugqcXV1xcKFC1XKfvzxR7Rt2xYWFhZwcnJCSEgIHj16pLKP8lGw6enpGDlyJGxtbWFvb4+JEyciPz9fZd8rV65g0KBBqF+/PiwsLODm5obhw4cLdXp4eCAxMRH3798X+s3DwwMAUFRUhEWLFqFTp06oV68eLC0t0a5dO0RHR5fz4uHhgaCgIFy4cAHdunWDpaUlGjZsiJUrVwr7VHWetEFeXp7wQ706KM9vdSguLkZubm612yJqIYwgCJ3z7NkzZmZmxho2bMhKS0uF8rS0NGZqasoAsJMnT6ocM2jQIJaSkiL8n5+fzz755BPm7+/POnTowJo0acJWr14tbB81ahQDwACwunXrstjYWMYYY3l5eaxVq1YMAOvZs6ewf2JiIgsODmYBAQHM0dGRTZ48meXm5mq9LiUJCQmsf//+LCAggDVt2pRNnDiRZWdnM8YY+/e//82aN2/OALC2bduywMBA9ttvvzHGGDt//jwbMmQI69WrF2vUqBHr378/S05OFuq9du0amzdvHnN3d2e//fYbmz59OrO2tmaffPJJpedk3LhxDAC7ffs2Y4yxFStWMDMzM9a6dWt2586dSo81JjZv3swAsN9//73S/VxdXdmkSZPY6tWr2bp169jQoUMZADZ//nxhn7i4OBYQEMBMTEzY1q1bhVdubi7bunUrA8B69OghlCclJaloePDggVBXfHw8s7CwYPXr12eff/45+/7779ncuXOZp6ensE9GRgbz8PBgDRo0YAsXLmTfffcdCwkJYQDYlClTKvWTl5fHzMzMWI8ePTTuq4iICAaA+fv7szVr1rBPP/2UWVhYsEaNGrHMzExhv3HjxjETExPWrl079t5777ENGzaw8ePHMwBs3rx5wn7Pnj1jDg4OzMvLiy1fvpxt2rSJLVmyhHXr1o2dPXuWMcbYzz//zFq0aMHq168v9NvPP/8s+Hd2dmbTp09n69atY6tWrWKBgYEMAIuKilLR7u7uzpo2bcrq16/P5syZwzZs2CDs+8svvzDGWJXnqaioiGVkZGj0KigoENp+8OABA8Dq1KkjXDf+8Y9/sB07dmjc968yYcIEVll44u7uziwsLJhUKmUAmIuLC1u4cCErLi6uUXuE+KFglyD0xDvvvMMAsF9//VUo+/e//8369+/PALCQkBCh/OnTp+W+pP/1r3+xJk2asMLCQuF/ACqB34IFCxgA9vXXX6sc+9dff7HAwECmUCgYY4wdO3aMdenSRQg2jxw5wkxNTdm7776rk7piY2NZvXr12K1btxhjjF28eJEBYEOGDBH2UQZE8fHxQtl///tfZm9vz/744w/GGGNyuZz17duXWVpaslOnTjHGGLt69SoLDQ1lANioUaPY8ePH2XvvvceWLVtW4XlQ0rp1a2ZjY8P+/vtvNmTIEAaAjRs3juXl5VV6nLGhabD78uXLcmUTJkxg1tbWKoHNuHHjmKmpaYV1AGATJkxQq0EZ7JaWljIvLy/m7OzMnj59qrLvqz8GJ0+ezBwcHFhaWprKPp999hmTSCSV/ij5448/GAA2Y8YMtfu8SkZGBpPJZMzf318laDp8+DADoPLjSflDae7cuSp1DB06lDk6Ogr/79+/nwFg58+fr7TtwMBA1qRJk3LlJSUlKn2vJCgoiHl5eamUubu7MwDs2LFjQllBQQFzdnZmI0aMUNlX3XmKj48XgtWqXps3bxaOe/jwIevTpw9bv349O3jwIFu/fj3z9vZmANj69esr9V4RVQW7gwYNYhEREeznn39m0dHRbODAgQwA++c//1nttojaAQW7BKEnlF+aY8aMEcrat2/P0tPTmYuLC7OysmIvXrxgjDH27bffso0bN6oc7+vry4KDg4X/Dxw4wACw7du3C2W5ubnM3t6e9erVS+XYpUuXCiOljDHm5eXFDh8+rLKPj48PAyCMJmurrry8PObo6Mi++OILYbtCoWDt27dnffr0EcpeD3YVCgVr3rw5CwsLU6k7LS2NmZmZsZYtWwplmzZtYgDYtm3bmCbk5+czqVTKXF1dhVGi10fKxIKmwa6S4uJilpWVxTIyMoRRQOWPDca0E+wmJyczAOyrr75Sq0OhUDB7e3sWEhJSblQxISGBAWDfffed2uN///13BoAtWLBAI987duxgANjevXvLbWvZsiXz9vYW/lcGuw8fPlTZb+XKlQwAy8nJYYwxQeeCBQsqDFqVqAt2X6WoqIhlZmayjIwMtmzZMgaAPX/+XNju7u7OPDw8yh03ZMgQ1qFDB5UydecpKyuL/frrrxq9Xv8B8joFBQXM29ub2draMrlcXum+r1NVsFsRYWFhDABLTEys1nFE7YBydglCT/Tv3x+urq7Yt28fcnJycP78eTRt2hTOzs4ICQlBXl4edu3aBQDYvXs3Ro4cqXL87t278Z///AcAcPfuXRw9ehRAWV6fEmtra0ydOhUnT57ElStXAJTltSUlJaFXr14AgHv37uHevXtYsmQJevToIbxyc3Ph7u4u5FVqq66kpCT8/fffKrmxEokEly5dqnQWfHJyMu7cuYNmzZqplLu4uCAgIAA3b97E3bt3AUCY/OTm5qbRufjjjz9QUlKCwsJCPHz4ECNGjKj1y7sdPXoUXbp0gaWlJerVqyfkqwLQ+vJcyslHrVu3VrtPRkYGsrOzsXXrVjg5Oam8lKt1PHv2TO3xtra2AAC5XK6RJuX7vkWLFuW2tWzZEg8ePFApMzExwVtvvaVSpswLzsrKAgB0794d7777Lr788ks4ODigf//+WLt2LTIzMzXSBABbtmxBmzZtYGFhAQcHBzg5OWH+/PkAgBcvXqjsq8z1fV2TUk9V2NvbIygoSKOXi4tLpXXJZDLMmDEDOTk5OHfunGZm34BPPvkEAPDrr7/qvC3C+KDVGAhCT5iammLs2LFYvnw5du3ahcuXLyMsLAwAEBYWhq+//ho//vgjfHx84OXlJXxZK/H09MSRI0ewceNGtGvXDv7+/vj+++/LTWybMWMGVq5ciW+//Rbbtm3Drl27MGrUKGF7eno6gLIJSVUtRaWNun766ScAZYFydVAGFxVNQPHy8sLJkyeRnZ1drTqVKCenrVixAnv27MG2bdvg4+ODmTNn1qg+YycpKQmDBw+Gn58fNmzYIEwWunTpEubOnavRZLDqoHzPVjb5UtnmqFGjKlyWDwAaN26s9ngvLy+YmZnh6tWrb6C0DMZYOa0SiURYRrCi/ZX7bN++HXPmzMGRI0dw4sQJzJo1C0uWLEF8fHyVS3Lt2rULoaGhGDhwID7++GPUr18fZmZmOHr0KFatWlXuvKhb8eL1a4Q6ioqKNA6M69atC0tLy0r3adSoEQBUK7ivKfpsizA+KNglCD0SFhaG5cuXY+PGjSgsLMS6desAAM2bN0e3bt1w+vRpzJ8/Hx9//HG5Y6dMmYLTp0/j5MmTcHZ2Vrs2rHJJnpiYGCGw3rt3r7Ddzs4OALB3795yAWpubi6ePXsmBBHaqMvBwQFA2QMcRowYobJPVlYWLCwsYGVlVc6HctRMOXr7KlKpFCYmJmjSpEmFfVAVyien+fr6YsSIEQgMDMTs2bPRqFEjvPPOOzWq05iJjY2Fubk5Tpw4AQsLC6H8zz//LLevNlYHUT7E4+rVqxg0aFCF+zg5OcHW1hZFRUU1eliAlZUVgoKCEBcXhwcPHsDT07PS/ZWjordv30bLli1Vtt2+fbvCUVNN6dChAzp06IAvvvgCV69ehY+PD1asWIHNmzcDUN+nO3fuhKenJw4dOqSyz8mTJ2uspTKSkpLQs2dPjfbdvHlzlas4KJdUdHJyelNpVaLPtgjjg9IYCEKPNG3aFAEBAbhw4QIGDx6sMjKkHOW9fv16uS/3q1evIioqClOnToWzs3OV7cyePRslJSUICQlB586dVZb08fb2hpubG9asWYPly5ejsLAQQNkt0YkTJ5YbrXnTurp27Qpra2ts3Lix3G3XqKgoIbh6/Qvfx8cH7u7uOHToULkR3JSUFPTr1w+Ojo4q5ZqOYF26dAmWlpZo0aIFrK2tcfjwYTRs2BDvv/8+zpw5o1EdYsLExAQmJiYoLS0VygoKCrB27dpy+1pbW6O0tLTCEXdra2uNUh7at2+PJk2aYM2aNcLdASXKc2hqaop//vOfOHjwIC5cuFCuDrlcLrzf1LFo0SJIJBKMGTOmQl1PnjzB0qVLAQB9+vSBTCbDmjVrVB6YcezYMdy4cQODBw+u0tfrZGdnl3tPent7w9LSUkWPun5TXh9eHcHNzMzEjz/+WG0tr6KuvbZt2+LXX3/V6NWvXz/huIrSSXJycrBq1SrUq1cPXbp0EcqLi4tx+/ZtPHnypEbas7KyVN6nQFn/KJ/q9/bbb9eoXkLc0MguQeiZsLAwnDp1CuPHj1cpHzlyJD766COEhISUuz1qY2MDADh//jyAstuNypzdvLw83Lt3D15eXsL+3t7eGDhwIH777Tfs2bNHpS4TExOsWrUKo0aNwmeffYaFCxfC1dUVT548waefflouF08bdS1evBhz5sxBv3798OWXX6JOnTrYtm0bAgMDBa/KEeDHjx+jqKgIV69exZo1a/DOO+9g2rRpiImJgZmZGeLj4/HHH3/g9OnTgo6nT58CAK5du1blyFRRURGuX7+O9u3bC7d9GzRogKNHj6Jbt24YMmQIzpw5o9KfYiAmJqbCuwHvv/8+hgwZglWrViEoKAghISGQy+XYsmWLyiivEmXu9fTp0xEUFARTU1OMHj1a2BYXF4dVq1bBxcUFnp6e6Ny5c7k6TExMEBUVhQEDBqBt27aYOHEi3N3d8fDhQ+zcuVPI6Y2IiEBCQgICAgIwYcIEtGnTBnK5HDdu3MCePXtw7dq1SkdcO3fujE2bNmHixIlo3ry5yhPUkpOTsXv3bnTr1g1A2fsvPDwcn332GXr37o0RI0bg8ePHiIyMRKNGjTB37tzqdjm2bNmCtWvXYtiwYfDy8kJJSQl27twJuVyOd999V6VPjxw5gjlz5sDHxwd16tTB4MGDMXToUOzbtw+DBg1CcHAwnj17hqioKLi6upb7kVAd1J0nZc5udZk7dy7u3r2LPn36wM3NDY8fP8YPP/yAx48fIyYmRuUH9OPHj+Ht7Y1x48aprBd89epV4RHGyjkCykcNu7u7C/njBw8exJIlSzBixAg0btwYOTk52LdvH86dO4dJkyZV+H4jCFqNgSD0TG5uLhs8eHCF28LCwoR1X18nIiJCWB1h9uzZ7JdffmENGjRgQUFBKst1KUlMTKx0LdLDhw8zHx8fZm5uztzc3NiXX34pLCemi7o2bdrEmjZtyiwtLVnHjh3ZoUOHVLYXFBSw4OBg5ubmxubPny+s03v8+HHm5+fHGjduzPr06cPef/99dv/+feG4sLAwZm5uzgAwqVTKRo8erVYnY/+3EkBFfk6ePMnMzMyYl5cXy8jIqLQeY0G5EoK6l3IpvG3btrGWLVsymUzGGjZsyL744gsWFxdXbjm4oqIiNnnyZObo6MgkEonKrPmrV6+ybt26MUtLS2Ept1c1vLrOLmNlaygPGjSI1a1bl1lYWLBmzZqxWbNmqezz999/s5kzZzJPT09mZmbGnJycWNeuXdm///1vlp+fr1EfXL9+nYWFhTF3d3dmbm7O6tSpwzp27MgiIiKEFVCU/PDDD6x169bM3NycOTg4sDFjxrD//e9/KvuoW5HidZ+XLl1iY8aMYR4eHszCwoLVq1ePBQQEsP3796sc9/z5czZy5EhmZ2fHADB3d3dh28qVK1mTJk2YTCZjTZs2ZatXr66wP93d3Vnv3r3LaRo3bpxKfYypP081Zfv27SwwMJA5OzszqVTK7O3tWf/+/cutHc7Y/63J+3qblb1PAwMDhf0uXrzIhgwZwt566y0mk8mYtbU169ixI4uKilJ7/SIICWMa3vcjCIIgCIIgCCODcnYJgiAIgiAI0ULBLkEQBEEQBCFaKNglCIIgCIIgRAsFuwRBEARBEIRooWCXIAiCIAiCEC0U7BIEQRAEQRCihYJdgiAIgiAIQrRQsEsQBEEQBEGIFgp2CYIgCIIgCNFCwS5BEARBEAQhWv4f81Zktlx0NC4AAAAASUVORK5CYII="/>
          <p:cNvSpPr>
            <a:spLocks noChangeAspect="1" noChangeArrowheads="1"/>
          </p:cNvSpPr>
          <p:nvPr/>
        </p:nvSpPr>
        <p:spPr bwMode="auto">
          <a:xfrm>
            <a:off x="1867777" y="464920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p:cNvSpPr txBox="1"/>
          <p:nvPr/>
        </p:nvSpPr>
        <p:spPr>
          <a:xfrm>
            <a:off x="132568" y="5384085"/>
            <a:ext cx="5181600" cy="923330"/>
          </a:xfrm>
          <a:prstGeom prst="rect">
            <a:avLst/>
          </a:prstGeom>
          <a:noFill/>
        </p:spPr>
        <p:txBody>
          <a:bodyPr wrap="square" rtlCol="0">
            <a:spAutoFit/>
          </a:bodyPr>
          <a:lstStyle/>
          <a:p>
            <a:r>
              <a:rPr lang="en-US" altLang="zh-CN" dirty="0"/>
              <a:t>High symmetry points: E-k relations in different crystal orientations </a:t>
            </a:r>
            <a:r>
              <a:rPr lang="en-US" altLang="zh-CN" dirty="0">
                <a:sym typeface="Wingdings" panose="05000000000000000000" pitchFamily="2" charset="2"/>
              </a:rPr>
              <a:t> </a:t>
            </a:r>
            <a:r>
              <a:rPr lang="en-US" altLang="zh-CN" dirty="0"/>
              <a:t>complete description of the bands in the 1st Brillouin zone </a:t>
            </a:r>
            <a:endParaRPr lang="zh-CN" altLang="en-US" dirty="0"/>
          </a:p>
        </p:txBody>
      </p:sp>
      <p:sp>
        <p:nvSpPr>
          <p:cNvPr id="32" name="文本框 31"/>
          <p:cNvSpPr txBox="1"/>
          <p:nvPr/>
        </p:nvSpPr>
        <p:spPr>
          <a:xfrm>
            <a:off x="6248398" y="855634"/>
            <a:ext cx="4987637" cy="369332"/>
          </a:xfrm>
          <a:prstGeom prst="rect">
            <a:avLst/>
          </a:prstGeom>
          <a:noFill/>
        </p:spPr>
        <p:txBody>
          <a:bodyPr wrap="square" rtlCol="0">
            <a:spAutoFit/>
          </a:bodyPr>
          <a:lstStyle>
            <a:defPPr>
              <a:defRPr lang="zh-CN"/>
            </a:defPPr>
            <a:lvl1pPr>
              <a:defRPr b="1"/>
            </a:lvl1pPr>
          </a:lstStyle>
          <a:p>
            <a:r>
              <a:rPr lang="en-US" altLang="zh-CN" dirty="0"/>
              <a:t>The calculation of the band structures</a:t>
            </a:r>
            <a:endParaRPr lang="zh-CN" altLang="en-US" dirty="0"/>
          </a:p>
        </p:txBody>
      </p:sp>
      <p:sp>
        <p:nvSpPr>
          <p:cNvPr id="7" name="文本框 6"/>
          <p:cNvSpPr txBox="1"/>
          <p:nvPr/>
        </p:nvSpPr>
        <p:spPr>
          <a:xfrm>
            <a:off x="3006480" y="2003143"/>
            <a:ext cx="1898461" cy="923330"/>
          </a:xfrm>
          <a:prstGeom prst="rect">
            <a:avLst/>
          </a:prstGeom>
          <a:noFill/>
        </p:spPr>
        <p:txBody>
          <a:bodyPr wrap="square" rtlCol="0">
            <a:spAutoFit/>
          </a:bodyPr>
          <a:lstStyle/>
          <a:p>
            <a:r>
              <a:rPr lang="en-US" altLang="zh-CN" dirty="0" err="1"/>
              <a:t>AlAs</a:t>
            </a:r>
            <a:r>
              <a:rPr lang="en-US" altLang="zh-CN" dirty="0"/>
              <a:t>: FCC (zinc blende),  F-43m </a:t>
            </a:r>
          </a:p>
          <a:p>
            <a:endParaRPr lang="zh-CN" altLang="en-US" dirty="0"/>
          </a:p>
        </p:txBody>
      </p:sp>
      <p:sp>
        <p:nvSpPr>
          <p:cNvPr id="9" name="文本框 8"/>
          <p:cNvSpPr txBox="1"/>
          <p:nvPr/>
        </p:nvSpPr>
        <p:spPr>
          <a:xfrm>
            <a:off x="6248398" y="1224966"/>
            <a:ext cx="5874328" cy="3139321"/>
          </a:xfrm>
          <a:prstGeom prst="rect">
            <a:avLst/>
          </a:prstGeom>
          <a:noFill/>
        </p:spPr>
        <p:txBody>
          <a:bodyPr wrap="square" rtlCol="0">
            <a:spAutoFit/>
          </a:bodyPr>
          <a:lstStyle/>
          <a:p>
            <a:r>
              <a:rPr lang="en-US" altLang="zh-CN" dirty="0"/>
              <a:t>•  free electron (empty lattice) model </a:t>
            </a:r>
            <a:r>
              <a:rPr lang="en-US" altLang="zh-CN" dirty="0">
                <a:sym typeface="Wingdings" panose="05000000000000000000" pitchFamily="2" charset="2"/>
              </a:rPr>
              <a:t> rough</a:t>
            </a:r>
            <a:endParaRPr lang="en-US" altLang="zh-CN" dirty="0"/>
          </a:p>
          <a:p>
            <a:r>
              <a:rPr lang="en-US" altLang="zh-CN" dirty="0"/>
              <a:t>•  nearly free electron (weak lattice periodic potential)    </a:t>
            </a:r>
          </a:p>
          <a:p>
            <a:r>
              <a:rPr lang="en-US" altLang="zh-CN" dirty="0"/>
              <a:t>   model </a:t>
            </a:r>
            <a:r>
              <a:rPr lang="en-US" altLang="zh-CN" dirty="0">
                <a:sym typeface="Wingdings" panose="05000000000000000000" pitchFamily="2" charset="2"/>
              </a:rPr>
              <a:t> energy gap at the Brillouin zone boundary</a:t>
            </a:r>
            <a:endParaRPr lang="en-US" altLang="zh-CN" dirty="0"/>
          </a:p>
          <a:p>
            <a:r>
              <a:rPr lang="en-US" altLang="zh-CN" dirty="0"/>
              <a:t>•  </a:t>
            </a:r>
            <a:r>
              <a:rPr lang="en-US" altLang="zh-CN" dirty="0">
                <a:solidFill>
                  <a:srgbClr val="FF0000"/>
                </a:solidFill>
              </a:rPr>
              <a:t>tight-binding model </a:t>
            </a:r>
            <a:r>
              <a:rPr lang="en-US" altLang="zh-CN" dirty="0">
                <a:solidFill>
                  <a:srgbClr val="FF0000"/>
                </a:solidFill>
                <a:sym typeface="Wingdings" panose="05000000000000000000" pitchFamily="2" charset="2"/>
              </a:rPr>
              <a:t> LCAO basis, the way to go    </a:t>
            </a:r>
          </a:p>
          <a:p>
            <a:r>
              <a:rPr lang="en-US" altLang="zh-CN" dirty="0">
                <a:solidFill>
                  <a:srgbClr val="FF0000"/>
                </a:solidFill>
                <a:sym typeface="Wingdings" panose="05000000000000000000" pitchFamily="2" charset="2"/>
              </a:rPr>
              <a:t>   quantitatively</a:t>
            </a:r>
          </a:p>
          <a:p>
            <a:r>
              <a:rPr lang="en-US" altLang="zh-CN" dirty="0"/>
              <a:t>•  real computation: self-consistent iterative calculation    </a:t>
            </a:r>
          </a:p>
          <a:p>
            <a:r>
              <a:rPr lang="en-US" altLang="zh-CN" dirty="0">
                <a:sym typeface="Wingdings" panose="05000000000000000000" pitchFamily="2" charset="2"/>
              </a:rPr>
              <a:t>     </a:t>
            </a:r>
            <a:r>
              <a:rPr lang="en-US" altLang="zh-CN" dirty="0"/>
              <a:t>DFT by VASP, also the density of  states (DOS) and     </a:t>
            </a:r>
          </a:p>
          <a:p>
            <a:r>
              <a:rPr lang="en-US" altLang="zh-CN" dirty="0"/>
              <a:t>    Fermi surfaces, bonding strength (COHP), binding </a:t>
            </a:r>
          </a:p>
          <a:p>
            <a:r>
              <a:rPr lang="en-US" altLang="zh-CN" dirty="0"/>
              <a:t>    energy …</a:t>
            </a:r>
          </a:p>
          <a:p>
            <a:endParaRPr lang="en-US" altLang="zh-CN" dirty="0"/>
          </a:p>
          <a:p>
            <a:endParaRPr lang="zh-CN" altLang="en-US" dirty="0"/>
          </a:p>
        </p:txBody>
      </p:sp>
      <p:sp>
        <p:nvSpPr>
          <p:cNvPr id="14" name="文本框 13"/>
          <p:cNvSpPr txBox="1"/>
          <p:nvPr/>
        </p:nvSpPr>
        <p:spPr>
          <a:xfrm>
            <a:off x="6248398" y="4203265"/>
            <a:ext cx="6012874" cy="369332"/>
          </a:xfrm>
          <a:prstGeom prst="rect">
            <a:avLst/>
          </a:prstGeom>
          <a:noFill/>
        </p:spPr>
        <p:txBody>
          <a:bodyPr wrap="square" rtlCol="0">
            <a:spAutoFit/>
          </a:bodyPr>
          <a:lstStyle>
            <a:defPPr>
              <a:defRPr lang="zh-CN"/>
            </a:defPPr>
            <a:lvl1pPr>
              <a:defRPr b="1"/>
            </a:lvl1pPr>
          </a:lstStyle>
          <a:p>
            <a:r>
              <a:rPr lang="en-US" altLang="zh-CN" dirty="0"/>
              <a:t>How to “see” the emergence of the band structure?</a:t>
            </a:r>
            <a:endParaRPr lang="zh-CN" altLang="en-US" dirty="0"/>
          </a:p>
        </p:txBody>
      </p:sp>
      <p:sp>
        <p:nvSpPr>
          <p:cNvPr id="12" name="文本框 11"/>
          <p:cNvSpPr txBox="1"/>
          <p:nvPr/>
        </p:nvSpPr>
        <p:spPr>
          <a:xfrm>
            <a:off x="6248398" y="4572597"/>
            <a:ext cx="5597237" cy="1754326"/>
          </a:xfrm>
          <a:prstGeom prst="rect">
            <a:avLst/>
          </a:prstGeom>
          <a:noFill/>
        </p:spPr>
        <p:txBody>
          <a:bodyPr wrap="square" rtlCol="0">
            <a:spAutoFit/>
          </a:bodyPr>
          <a:lstStyle/>
          <a:p>
            <a:r>
              <a:rPr lang="en-US" altLang="zh-CN" dirty="0"/>
              <a:t>     Artificially bring the atoms closer and let the wave   </a:t>
            </a:r>
          </a:p>
          <a:p>
            <a:r>
              <a:rPr lang="en-US" altLang="zh-CN" dirty="0"/>
              <a:t>     functions overlap </a:t>
            </a:r>
          </a:p>
          <a:p>
            <a:pPr marL="285750" indent="-285750">
              <a:buFont typeface="Wingdings" panose="05000000000000000000" pitchFamily="2" charset="2"/>
              <a:buChar char="à"/>
            </a:pPr>
            <a:r>
              <a:rPr lang="en-US" altLang="zh-CN" dirty="0">
                <a:sym typeface="Wingdings" panose="05000000000000000000" pitchFamily="2" charset="2"/>
              </a:rPr>
              <a:t>from large cell to small cell, from "gas" to actual solid </a:t>
            </a:r>
          </a:p>
          <a:p>
            <a:pPr marL="285750" indent="-285750">
              <a:buFont typeface="Wingdings" panose="05000000000000000000" pitchFamily="2" charset="2"/>
              <a:buChar char="à"/>
            </a:pPr>
            <a:r>
              <a:rPr lang="en-US" altLang="zh-CN" dirty="0">
                <a:sym typeface="Wingdings" panose="05000000000000000000" pitchFamily="2" charset="2"/>
              </a:rPr>
              <a:t>vary the lattice constants without changing other things in the primitive cell </a:t>
            </a:r>
            <a:endParaRPr lang="zh-CN" altLang="en-US" dirty="0"/>
          </a:p>
        </p:txBody>
      </p:sp>
      <p:pic>
        <p:nvPicPr>
          <p:cNvPr id="15"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759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531" y="727955"/>
            <a:ext cx="6067300" cy="369332"/>
          </a:xfrm>
          <a:prstGeom prst="rect">
            <a:avLst/>
          </a:prstGeom>
          <a:noFill/>
        </p:spPr>
        <p:txBody>
          <a:bodyPr wrap="square" rtlCol="0">
            <a:spAutoFit/>
          </a:bodyPr>
          <a:lstStyle/>
          <a:p>
            <a:r>
              <a:rPr lang="en-US" altLang="zh-CN" b="1" dirty="0"/>
              <a:t>Features in the band structure: direct/indirect band gap</a:t>
            </a:r>
            <a:endParaRPr lang="zh-CN" altLang="en-US" b="1" dirty="0"/>
          </a:p>
        </p:txBody>
      </p:sp>
      <p:sp>
        <p:nvSpPr>
          <p:cNvPr id="9"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Research Content</a:t>
            </a:r>
          </a:p>
        </p:txBody>
      </p:sp>
      <p:pic>
        <p:nvPicPr>
          <p:cNvPr id="13"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5594603" y="4509498"/>
            <a:ext cx="6322873" cy="2585323"/>
          </a:xfrm>
          <a:prstGeom prst="rect">
            <a:avLst/>
          </a:prstGeom>
          <a:noFill/>
        </p:spPr>
        <p:txBody>
          <a:bodyPr wrap="square" rtlCol="0">
            <a:spAutoFit/>
          </a:bodyPr>
          <a:lstStyle/>
          <a:p>
            <a:r>
              <a:rPr lang="en-US" altLang="zh-CN" b="1" dirty="0"/>
              <a:t>Density of states (DOS)</a:t>
            </a:r>
          </a:p>
          <a:p>
            <a:endParaRPr lang="en-US" altLang="zh-CN" b="1" dirty="0"/>
          </a:p>
          <a:p>
            <a:r>
              <a:rPr lang="en-US" altLang="zh-CN" b="1" dirty="0"/>
              <a:t>• </a:t>
            </a:r>
            <a:r>
              <a:rPr lang="en-US" altLang="zh-CN" dirty="0"/>
              <a:t>the number of states with energy between E~E+△E </a:t>
            </a:r>
            <a:r>
              <a:rPr lang="en-US" altLang="zh-CN" dirty="0">
                <a:sym typeface="Wingdings" panose="05000000000000000000" pitchFamily="2" charset="2"/>
              </a:rPr>
              <a:t> use the E axis and the band structure to view</a:t>
            </a:r>
          </a:p>
          <a:p>
            <a:endParaRPr lang="en-US" altLang="zh-CN" dirty="0">
              <a:sym typeface="Wingdings" panose="05000000000000000000" pitchFamily="2" charset="2"/>
            </a:endParaRPr>
          </a:p>
          <a:p>
            <a:r>
              <a:rPr lang="en-US" altLang="zh-CN" dirty="0">
                <a:sym typeface="Wingdings" panose="05000000000000000000" pitchFamily="2" charset="2"/>
              </a:rPr>
              <a:t>• orbital-projected version  see the main/individual orbital contribution</a:t>
            </a:r>
          </a:p>
          <a:p>
            <a:endParaRPr lang="zh-CN" altLang="en-US" dirty="0"/>
          </a:p>
          <a:p>
            <a:r>
              <a:rPr lang="en-US" altLang="zh-CN" b="1" dirty="0"/>
              <a:t> </a:t>
            </a:r>
            <a:endParaRPr lang="zh-CN" altLang="en-US" b="1" dirty="0"/>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80" y="1392653"/>
            <a:ext cx="5030597" cy="4639706"/>
          </a:xfrm>
          <a:prstGeom prst="rect">
            <a:avLst/>
          </a:prstGeom>
        </p:spPr>
      </p:pic>
      <p:pic>
        <p:nvPicPr>
          <p:cNvPr id="14" name="图片 13"/>
          <p:cNvPicPr>
            <a:picLocks noChangeAspect="1"/>
          </p:cNvPicPr>
          <p:nvPr/>
        </p:nvPicPr>
        <p:blipFill rotWithShape="1">
          <a:blip r:embed="rId5">
            <a:extLst>
              <a:ext uri="{28A0092B-C50C-407E-A947-70E740481C1C}">
                <a14:useLocalDpi xmlns:a14="http://schemas.microsoft.com/office/drawing/2010/main" val="0"/>
              </a:ext>
            </a:extLst>
          </a:blip>
          <a:srcRect l="380" t="-435" r="-434"/>
          <a:stretch/>
        </p:blipFill>
        <p:spPr>
          <a:xfrm>
            <a:off x="5261177" y="1097287"/>
            <a:ext cx="3494862" cy="3367829"/>
          </a:xfrm>
          <a:prstGeom prst="rect">
            <a:avLst/>
          </a:prstGeom>
        </p:spPr>
      </p:pic>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l="-358" t="203" r="217" b="518"/>
          <a:stretch/>
        </p:blipFill>
        <p:spPr>
          <a:xfrm>
            <a:off x="8668392" y="1097287"/>
            <a:ext cx="3494862" cy="3412211"/>
          </a:xfrm>
          <a:prstGeom prst="rect">
            <a:avLst/>
          </a:prstGeom>
        </p:spPr>
      </p:pic>
      <p:cxnSp>
        <p:nvCxnSpPr>
          <p:cNvPr id="4" name="直接箭头连接符 3"/>
          <p:cNvCxnSpPr/>
          <p:nvPr/>
        </p:nvCxnSpPr>
        <p:spPr>
          <a:xfrm>
            <a:off x="6913418" y="2355273"/>
            <a:ext cx="0" cy="12469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2" name="直接箭头连接符 11"/>
          <p:cNvCxnSpPr/>
          <p:nvPr/>
        </p:nvCxnSpPr>
        <p:spPr>
          <a:xfrm flipH="1" flipV="1">
            <a:off x="9504218" y="2341418"/>
            <a:ext cx="870917" cy="1870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44097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Research Content</a:t>
            </a:r>
          </a:p>
        </p:txBody>
      </p:sp>
      <p:pic>
        <p:nvPicPr>
          <p:cNvPr id="6"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96369" y="1164866"/>
            <a:ext cx="5583381" cy="369332"/>
          </a:xfrm>
          <a:prstGeom prst="rect">
            <a:avLst/>
          </a:prstGeom>
          <a:noFill/>
        </p:spPr>
        <p:txBody>
          <a:bodyPr wrap="square" rtlCol="0">
            <a:spAutoFit/>
          </a:bodyPr>
          <a:lstStyle>
            <a:defPPr>
              <a:defRPr lang="zh-CN"/>
            </a:defPPr>
            <a:lvl1pPr>
              <a:defRPr b="1"/>
            </a:lvl1pPr>
          </a:lstStyle>
          <a:p>
            <a:r>
              <a:rPr lang="en-US" altLang="zh-CN" dirty="0"/>
              <a:t>Why III-V semiconductors? </a:t>
            </a:r>
            <a:r>
              <a:rPr lang="en-US" altLang="zh-CN" dirty="0">
                <a:sym typeface="Wingdings" panose="05000000000000000000" pitchFamily="2" charset="2"/>
              </a:rPr>
              <a:t> special features</a:t>
            </a:r>
            <a:r>
              <a:rPr lang="en-US" altLang="zh-CN" dirty="0"/>
              <a:t> </a:t>
            </a:r>
            <a:endParaRPr lang="zh-CN" altLang="en-US" dirty="0"/>
          </a:p>
        </p:txBody>
      </p:sp>
      <p:sp>
        <p:nvSpPr>
          <p:cNvPr id="9" name="文本框 8"/>
          <p:cNvSpPr txBox="1"/>
          <p:nvPr/>
        </p:nvSpPr>
        <p:spPr>
          <a:xfrm>
            <a:off x="213205" y="1897450"/>
            <a:ext cx="4770269" cy="4801314"/>
          </a:xfrm>
          <a:prstGeom prst="rect">
            <a:avLst/>
          </a:prstGeom>
          <a:noFill/>
        </p:spPr>
        <p:txBody>
          <a:bodyPr wrap="square" rtlCol="0">
            <a:spAutoFit/>
          </a:bodyPr>
          <a:lstStyle/>
          <a:p>
            <a:r>
              <a:rPr lang="en-US" altLang="zh-CN" dirty="0"/>
              <a:t>• multiple simple crystal structures: zinc- </a:t>
            </a:r>
          </a:p>
          <a:p>
            <a:r>
              <a:rPr lang="en-US" altLang="zh-CN" dirty="0"/>
              <a:t>   blende, </a:t>
            </a:r>
            <a:r>
              <a:rPr lang="en-US" altLang="zh-CN" dirty="0" err="1"/>
              <a:t>wurtzite</a:t>
            </a:r>
            <a:r>
              <a:rPr lang="en-US" altLang="zh-CN" dirty="0"/>
              <a:t>, </a:t>
            </a:r>
            <a:r>
              <a:rPr lang="en-US" altLang="zh-CN" dirty="0" err="1"/>
              <a:t>rocksalt</a:t>
            </a:r>
            <a:r>
              <a:rPr lang="en-US" altLang="zh-CN" dirty="0"/>
              <a:t>…</a:t>
            </a:r>
          </a:p>
          <a:p>
            <a:endParaRPr lang="en-US" altLang="zh-CN" dirty="0"/>
          </a:p>
          <a:p>
            <a:r>
              <a:rPr lang="en-US" altLang="zh-CN" dirty="0"/>
              <a:t>• </a:t>
            </a:r>
            <a:r>
              <a:rPr lang="en-US" altLang="zh-CN" dirty="0">
                <a:solidFill>
                  <a:srgbClr val="FF0000"/>
                </a:solidFill>
              </a:rPr>
              <a:t>indirect-direct band gap transition </a:t>
            </a:r>
            <a:r>
              <a:rPr lang="en-US" altLang="zh-CN" dirty="0"/>
              <a:t>under    </a:t>
            </a:r>
          </a:p>
          <a:p>
            <a:r>
              <a:rPr lang="en-US" altLang="zh-CN" dirty="0"/>
              <a:t>   pressure/in different lattice constants at Γ (0, </a:t>
            </a:r>
          </a:p>
          <a:p>
            <a:r>
              <a:rPr lang="en-US" altLang="zh-CN" dirty="0"/>
              <a:t>   0, 0), X (½, 0, ½)</a:t>
            </a:r>
          </a:p>
          <a:p>
            <a:endParaRPr lang="en-US" altLang="zh-CN" dirty="0"/>
          </a:p>
          <a:p>
            <a:r>
              <a:rPr lang="en-US" altLang="zh-CN" dirty="0"/>
              <a:t>• different chemical compositions within the </a:t>
            </a:r>
          </a:p>
          <a:p>
            <a:r>
              <a:rPr lang="en-US" altLang="zh-CN" dirty="0"/>
              <a:t>   same group </a:t>
            </a:r>
            <a:r>
              <a:rPr lang="en-US" altLang="zh-CN" dirty="0">
                <a:sym typeface="Wingdings" panose="05000000000000000000" pitchFamily="2" charset="2"/>
              </a:rPr>
              <a:t> </a:t>
            </a:r>
            <a:r>
              <a:rPr lang="en-US" altLang="zh-CN" dirty="0">
                <a:solidFill>
                  <a:srgbClr val="00B0F0"/>
                </a:solidFill>
                <a:sym typeface="Wingdings" panose="05000000000000000000" pitchFamily="2" charset="2"/>
              </a:rPr>
              <a:t>easy for property research </a:t>
            </a:r>
          </a:p>
          <a:p>
            <a:r>
              <a:rPr lang="en-US" altLang="zh-CN" dirty="0">
                <a:solidFill>
                  <a:srgbClr val="00B0F0"/>
                </a:solidFill>
                <a:sym typeface="Wingdings" panose="05000000000000000000" pitchFamily="2" charset="2"/>
              </a:rPr>
              <a:t>   and comparison</a:t>
            </a:r>
          </a:p>
          <a:p>
            <a:endParaRPr lang="en-US" altLang="zh-CN" dirty="0">
              <a:solidFill>
                <a:srgbClr val="00B0F0"/>
              </a:solidFill>
              <a:sym typeface="Wingdings" panose="05000000000000000000" pitchFamily="2" charset="2"/>
            </a:endParaRPr>
          </a:p>
          <a:p>
            <a:r>
              <a:rPr lang="en-US" altLang="zh-CN" dirty="0"/>
              <a:t>• The </a:t>
            </a:r>
            <a:r>
              <a:rPr lang="el-GR" altLang="zh-CN" dirty="0"/>
              <a:t>Γ</a:t>
            </a:r>
            <a:r>
              <a:rPr lang="en-US" altLang="zh-CN" dirty="0"/>
              <a:t> point on the valence band appears </a:t>
            </a:r>
          </a:p>
          <a:p>
            <a:r>
              <a:rPr lang="en-US" altLang="zh-CN" dirty="0"/>
              <a:t>   </a:t>
            </a:r>
            <a:r>
              <a:rPr lang="en-US" altLang="zh-CN" dirty="0">
                <a:solidFill>
                  <a:srgbClr val="FF0000"/>
                </a:solidFill>
              </a:rPr>
              <a:t>threefold degeneracy</a:t>
            </a:r>
            <a:endParaRPr lang="zh-CN" altLang="en-US" dirty="0">
              <a:solidFill>
                <a:srgbClr val="FF0000"/>
              </a:solidFill>
            </a:endParaRPr>
          </a:p>
          <a:p>
            <a:endParaRPr lang="zh-CN" altLang="en-US" dirty="0">
              <a:solidFill>
                <a:srgbClr val="FF0000"/>
              </a:solidFill>
            </a:endParaRPr>
          </a:p>
          <a:p>
            <a:endParaRPr lang="en-US" altLang="zh-CN" dirty="0">
              <a:solidFill>
                <a:srgbClr val="00B0F0"/>
              </a:solidFill>
              <a:sym typeface="Wingdings" panose="05000000000000000000" pitchFamily="2" charset="2"/>
            </a:endParaRPr>
          </a:p>
          <a:p>
            <a:endParaRPr lang="en-US" altLang="zh-CN" dirty="0">
              <a:solidFill>
                <a:srgbClr val="00B0F0"/>
              </a:solidFill>
              <a:sym typeface="Wingdings" panose="05000000000000000000" pitchFamily="2" charset="2"/>
            </a:endParaRPr>
          </a:p>
          <a:p>
            <a:endParaRPr lang="en-US" altLang="zh-CN" dirty="0">
              <a:solidFill>
                <a:srgbClr val="00B0F0"/>
              </a:solidFill>
              <a:sym typeface="Wingdings" panose="05000000000000000000" pitchFamily="2" charset="2"/>
            </a:endParaRPr>
          </a:p>
        </p:txBody>
      </p:sp>
      <p:sp>
        <p:nvSpPr>
          <p:cNvPr id="12" name="文本框 11"/>
          <p:cNvSpPr txBox="1"/>
          <p:nvPr/>
        </p:nvSpPr>
        <p:spPr>
          <a:xfrm>
            <a:off x="96369" y="767297"/>
            <a:ext cx="7551339" cy="369332"/>
          </a:xfrm>
          <a:prstGeom prst="rect">
            <a:avLst/>
          </a:prstGeom>
          <a:noFill/>
        </p:spPr>
        <p:txBody>
          <a:bodyPr wrap="square" rtlCol="0">
            <a:spAutoFit/>
          </a:bodyPr>
          <a:lstStyle>
            <a:defPPr>
              <a:defRPr lang="zh-CN"/>
            </a:defPPr>
            <a:lvl1pPr>
              <a:defRPr b="1"/>
            </a:lvl1pPr>
          </a:lstStyle>
          <a:p>
            <a:r>
              <a:rPr lang="en-US" altLang="zh-CN" dirty="0"/>
              <a:t>Qualitative analysis of band structures</a:t>
            </a:r>
            <a:endParaRPr lang="zh-CN" altLang="en-US" dirty="0"/>
          </a:p>
        </p:txBody>
      </p:sp>
      <p:sp>
        <p:nvSpPr>
          <p:cNvPr id="18" name="文本框 17"/>
          <p:cNvSpPr txBox="1"/>
          <p:nvPr/>
        </p:nvSpPr>
        <p:spPr>
          <a:xfrm>
            <a:off x="5522531" y="2895004"/>
            <a:ext cx="6036000" cy="923330"/>
          </a:xfrm>
          <a:prstGeom prst="rect">
            <a:avLst/>
          </a:prstGeom>
          <a:noFill/>
        </p:spPr>
        <p:txBody>
          <a:bodyPr wrap="square" rtlCol="0">
            <a:spAutoFit/>
          </a:bodyPr>
          <a:lstStyle/>
          <a:p>
            <a:r>
              <a:rPr lang="en-US" altLang="zh-CN" b="1" dirty="0"/>
              <a:t>Group theory</a:t>
            </a:r>
            <a:r>
              <a:rPr lang="en-US" altLang="zh-CN" dirty="0"/>
              <a:t>: the degeneracy and the symmetry types of the electronic levels in the crystalline field </a:t>
            </a:r>
            <a:r>
              <a:rPr lang="en-US" altLang="zh-CN" dirty="0">
                <a:sym typeface="Wingdings" panose="05000000000000000000" pitchFamily="2" charset="2"/>
              </a:rPr>
              <a:t> </a:t>
            </a:r>
            <a:r>
              <a:rPr lang="en-US" altLang="zh-CN" dirty="0">
                <a:solidFill>
                  <a:srgbClr val="FF0000"/>
                </a:solidFill>
              </a:rPr>
              <a:t>identify each band at high symmetry points</a:t>
            </a:r>
            <a:endParaRPr lang="zh-CN" altLang="en-US" dirty="0"/>
          </a:p>
        </p:txBody>
      </p:sp>
      <p:pic>
        <p:nvPicPr>
          <p:cNvPr id="19" name="图片 18"/>
          <p:cNvPicPr>
            <a:picLocks noChangeAspect="1"/>
          </p:cNvPicPr>
          <p:nvPr/>
        </p:nvPicPr>
        <p:blipFill>
          <a:blip r:embed="rId4"/>
          <a:stretch>
            <a:fillRect/>
          </a:stretch>
        </p:blipFill>
        <p:spPr>
          <a:xfrm>
            <a:off x="6610350" y="3818334"/>
            <a:ext cx="4405313" cy="2884671"/>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7708" y="697553"/>
            <a:ext cx="2112299" cy="2346999"/>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2974" y="725876"/>
            <a:ext cx="2207391" cy="2082444"/>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6441" y="754199"/>
            <a:ext cx="2458300" cy="2238622"/>
          </a:xfrm>
          <a:prstGeom prst="rect">
            <a:avLst/>
          </a:prstGeom>
        </p:spPr>
      </p:pic>
      <p:sp>
        <p:nvSpPr>
          <p:cNvPr id="24" name="文本框 23"/>
          <p:cNvSpPr txBox="1"/>
          <p:nvPr/>
        </p:nvSpPr>
        <p:spPr>
          <a:xfrm>
            <a:off x="82080" y="5750980"/>
            <a:ext cx="6300788" cy="646331"/>
          </a:xfrm>
          <a:prstGeom prst="rect">
            <a:avLst/>
          </a:prstGeom>
          <a:noFill/>
        </p:spPr>
        <p:txBody>
          <a:bodyPr wrap="square" rtlCol="0">
            <a:spAutoFit/>
          </a:bodyPr>
          <a:lstStyle/>
          <a:p>
            <a:r>
              <a:rPr lang="en-US" altLang="zh-CN" dirty="0"/>
              <a:t>To analyze: from real space structure to reciprocal space energy bands </a:t>
            </a:r>
            <a:endParaRPr lang="zh-CN" altLang="en-US" dirty="0"/>
          </a:p>
        </p:txBody>
      </p:sp>
    </p:spTree>
    <p:extLst>
      <p:ext uri="{BB962C8B-B14F-4D97-AF65-F5344CB8AC3E}">
        <p14:creationId xmlns:p14="http://schemas.microsoft.com/office/powerpoint/2010/main" val="43905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96369" y="767297"/>
            <a:ext cx="7551339" cy="369332"/>
          </a:xfrm>
          <a:prstGeom prst="rect">
            <a:avLst/>
          </a:prstGeom>
          <a:noFill/>
        </p:spPr>
        <p:txBody>
          <a:bodyPr wrap="square" rtlCol="0">
            <a:spAutoFit/>
          </a:bodyPr>
          <a:lstStyle>
            <a:defPPr>
              <a:defRPr lang="zh-CN"/>
            </a:defPPr>
            <a:lvl1pPr>
              <a:defRPr b="1"/>
            </a:lvl1pPr>
          </a:lstStyle>
          <a:p>
            <a:r>
              <a:rPr lang="en-US" altLang="zh-CN" dirty="0"/>
              <a:t>Qualitative analysis of band structures: specific features above</a:t>
            </a:r>
            <a:endParaRPr lang="zh-CN" altLang="en-US" dirty="0"/>
          </a:p>
        </p:txBody>
      </p:sp>
      <p:sp>
        <p:nvSpPr>
          <p:cNvPr id="10" name="矩形 9"/>
          <p:cNvSpPr/>
          <p:nvPr/>
        </p:nvSpPr>
        <p:spPr>
          <a:xfrm>
            <a:off x="276226" y="1155185"/>
            <a:ext cx="6096000" cy="1477328"/>
          </a:xfrm>
          <a:prstGeom prst="rect">
            <a:avLst/>
          </a:prstGeom>
        </p:spPr>
        <p:txBody>
          <a:bodyPr>
            <a:spAutoFit/>
          </a:bodyPr>
          <a:lstStyle/>
          <a:p>
            <a:r>
              <a:rPr lang="en-US" altLang="zh-CN" dirty="0"/>
              <a:t>• indirect-direct band gap transition under    </a:t>
            </a:r>
          </a:p>
          <a:p>
            <a:r>
              <a:rPr lang="en-US" altLang="zh-CN" dirty="0"/>
              <a:t>   pressure/in different lattice constants at Γ (0, </a:t>
            </a:r>
          </a:p>
          <a:p>
            <a:r>
              <a:rPr lang="en-US" altLang="zh-CN" dirty="0"/>
              <a:t>   0, 0), X (½, 0, ½)</a:t>
            </a:r>
          </a:p>
          <a:p>
            <a:r>
              <a:rPr lang="en-US" altLang="zh-CN" dirty="0"/>
              <a:t>• The </a:t>
            </a:r>
            <a:r>
              <a:rPr lang="el-GR" altLang="zh-CN" dirty="0"/>
              <a:t>Γ</a:t>
            </a:r>
            <a:r>
              <a:rPr lang="en-US" altLang="zh-CN" dirty="0"/>
              <a:t> point on the valence band appears </a:t>
            </a:r>
          </a:p>
          <a:p>
            <a:r>
              <a:rPr lang="en-US" altLang="zh-CN" dirty="0"/>
              <a:t>   threefold degeneracy</a:t>
            </a:r>
            <a:endParaRPr lang="zh-CN" altLang="en-US"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7208" y="1264133"/>
            <a:ext cx="2409909" cy="2194554"/>
          </a:xfrm>
          <a:prstGeom prst="rect">
            <a:avLst/>
          </a:prstGeom>
        </p:spPr>
      </p:pic>
      <p:sp>
        <p:nvSpPr>
          <p:cNvPr id="15" name="文本框 14"/>
          <p:cNvSpPr txBox="1"/>
          <p:nvPr/>
        </p:nvSpPr>
        <p:spPr>
          <a:xfrm>
            <a:off x="119195" y="4992584"/>
            <a:ext cx="2287262" cy="369332"/>
          </a:xfrm>
          <a:prstGeom prst="rect">
            <a:avLst/>
          </a:prstGeom>
          <a:noFill/>
        </p:spPr>
        <p:txBody>
          <a:bodyPr wrap="square" rtlCol="0">
            <a:spAutoFit/>
          </a:bodyPr>
          <a:lstStyle/>
          <a:p>
            <a:r>
              <a:rPr lang="en-US" altLang="zh-CN" b="1" dirty="0"/>
              <a:t>Explanations</a:t>
            </a:r>
            <a:endParaRPr lang="zh-CN" altLang="en-US" b="1" dirty="0"/>
          </a:p>
        </p:txBody>
      </p:sp>
      <mc:AlternateContent xmlns:mc="http://schemas.openxmlformats.org/markup-compatibility/2006" xmlns:a14="http://schemas.microsoft.com/office/drawing/2010/main">
        <mc:Choice Requires="a14">
          <p:sp>
            <p:nvSpPr>
              <p:cNvPr id="16" name="文本框 15"/>
              <p:cNvSpPr txBox="1"/>
              <p:nvPr/>
            </p:nvSpPr>
            <p:spPr>
              <a:xfrm>
                <a:off x="278775" y="3166447"/>
                <a:ext cx="5268434" cy="2308324"/>
              </a:xfrm>
              <a:prstGeom prst="rect">
                <a:avLst/>
              </a:prstGeom>
              <a:noFill/>
            </p:spPr>
            <p:txBody>
              <a:bodyPr wrap="square" rtlCol="0">
                <a:spAutoFit/>
              </a:bodyPr>
              <a:lstStyle/>
              <a:p>
                <a:r>
                  <a:rPr lang="en-US" altLang="zh-CN" dirty="0"/>
                  <a:t>• rotation (C, S), reflection (</a:t>
                </a:r>
                <a:r>
                  <a:rPr lang="el-GR" altLang="zh-CN" dirty="0"/>
                  <a:t>σ</a:t>
                </a:r>
                <a:r>
                  <a:rPr lang="en-US" altLang="zh-CN" dirty="0"/>
                  <a:t>) and inversion (</a:t>
                </a:r>
                <a:r>
                  <a:rPr lang="en-US" altLang="zh-CN" dirty="0" err="1"/>
                  <a:t>i</a:t>
                </a:r>
                <a:r>
                  <a:rPr lang="en-US" altLang="zh-CN" dirty="0"/>
                  <a:t>)</a:t>
                </a:r>
              </a:p>
              <a:p>
                <a:endParaRPr lang="en-US" altLang="zh-CN" dirty="0"/>
              </a:p>
              <a:p>
                <a:r>
                  <a:rPr lang="en-US" altLang="zh-CN" dirty="0"/>
                  <a:t>• elements: </a:t>
                </a:r>
                <a14:m>
                  <m:oMath xmlns:m="http://schemas.openxmlformats.org/officeDocument/2006/math">
                    <m:r>
                      <m:rPr>
                        <m:sty m:val="p"/>
                      </m:rPr>
                      <a:rPr lang="en-US" altLang="zh-CN" b="0" i="0" smtClean="0">
                        <a:latin typeface="Cambria Math" panose="02040503050406030204" pitchFamily="18" charset="0"/>
                      </a:rPr>
                      <m:t>E</m:t>
                    </m:r>
                    <m:r>
                      <a:rPr lang="en-US" altLang="zh-CN" b="0" i="0" smtClean="0">
                        <a:latin typeface="Cambria Math" panose="02040503050406030204" pitchFamily="18" charset="0"/>
                      </a:rPr>
                      <m:t> </m:t>
                    </m:r>
                    <m:r>
                      <a:rPr lang="en-US" altLang="zh-CN" b="0" i="1" smtClean="0">
                        <a:latin typeface="Cambria Math" panose="02040503050406030204" pitchFamily="18" charset="0"/>
                      </a:rPr>
                      <m:t>8</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3 </m:t>
                        </m:r>
                      </m:sub>
                    </m:sSub>
                    <m:r>
                      <a:rPr lang="en-US" altLang="zh-CN" b="0" i="1" smtClean="0">
                        <a:latin typeface="Cambria Math" panose="02040503050406030204" pitchFamily="18" charset="0"/>
                      </a:rPr>
                      <m:t>3</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6</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𝑑</m:t>
                        </m:r>
                        <m:r>
                          <a:rPr lang="en-US" altLang="zh-CN" b="0" i="1" smtClean="0">
                            <a:latin typeface="Cambria Math" panose="02040503050406030204" pitchFamily="18" charset="0"/>
                          </a:rPr>
                          <m:t> </m:t>
                        </m:r>
                      </m:sub>
                    </m:sSub>
                    <m:r>
                      <a:rPr lang="en-US" altLang="zh-CN" b="0" i="1" smtClean="0">
                        <a:latin typeface="Cambria Math" panose="02040503050406030204" pitchFamily="18" charset="0"/>
                      </a:rPr>
                      <m:t>6</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4</m:t>
                        </m:r>
                      </m:sub>
                    </m:sSub>
                  </m:oMath>
                </a14:m>
                <a:endParaRPr lang="en-US" altLang="zh-CN" dirty="0"/>
              </a:p>
              <a:p>
                <a:endParaRPr lang="en-US" altLang="zh-CN" dirty="0"/>
              </a:p>
              <a:p>
                <a:r>
                  <a:rPr lang="en-US" altLang="zh-CN" dirty="0"/>
                  <a:t>• irreducible representations at high symmetry </a:t>
                </a:r>
              </a:p>
              <a:p>
                <a:r>
                  <a:rPr lang="en-US" altLang="zh-CN" dirty="0"/>
                  <a:t>  points by symmetry operations: </a:t>
                </a:r>
                <a14:m>
                  <m:oMath xmlns:m="http://schemas.openxmlformats.org/officeDocument/2006/math">
                    <m:sSub>
                      <m:sSubPr>
                        <m:ctrlPr>
                          <a:rPr lang="el-GR" altLang="zh-CN"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15</m:t>
                        </m:r>
                        <m:r>
                          <a:rPr lang="en-US" altLang="zh-CN" b="0" i="1" smtClean="0">
                            <a:latin typeface="Cambria Math" panose="02040503050406030204" pitchFamily="18" charset="0"/>
                            <a:ea typeface="Cambria Math" panose="02040503050406030204" pitchFamily="18" charset="0"/>
                          </a:rPr>
                          <m:t>𝑣</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𝑐</m:t>
                        </m:r>
                      </m:sub>
                    </m:sSub>
                  </m:oMath>
                </a14:m>
                <a:endParaRPr lang="en-US" altLang="zh-CN" dirty="0"/>
              </a:p>
              <a:p>
                <a:endParaRPr lang="en-US" altLang="zh-CN" dirty="0"/>
              </a:p>
              <a:p>
                <a:endParaRPr lang="zh-CN" altLang="en-US" dirty="0">
                  <a:solidFill>
                    <a:srgbClr val="FF000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278775" y="3166447"/>
                <a:ext cx="5268434" cy="2308324"/>
              </a:xfrm>
              <a:prstGeom prst="rect">
                <a:avLst/>
              </a:prstGeom>
              <a:blipFill>
                <a:blip r:embed="rId5"/>
                <a:stretch>
                  <a:fillRect l="-1042" t="-1319"/>
                </a:stretch>
              </a:blipFill>
            </p:spPr>
            <p:txBody>
              <a:bodyPr/>
              <a:lstStyle/>
              <a:p>
                <a:r>
                  <a:rPr lang="zh-CN" altLang="en-US">
                    <a:noFill/>
                  </a:rPr>
                  <a:t> </a:t>
                </a:r>
              </a:p>
            </p:txBody>
          </p:sp>
        </mc:Fallback>
      </mc:AlternateContent>
      <p:pic>
        <p:nvPicPr>
          <p:cNvPr id="18" name="图片 17"/>
          <p:cNvPicPr>
            <a:picLocks noChangeAspect="1"/>
          </p:cNvPicPr>
          <p:nvPr/>
        </p:nvPicPr>
        <p:blipFill>
          <a:blip r:embed="rId6"/>
          <a:stretch>
            <a:fillRect/>
          </a:stretch>
        </p:blipFill>
        <p:spPr>
          <a:xfrm>
            <a:off x="7760708" y="3951930"/>
            <a:ext cx="4405313" cy="2884671"/>
          </a:xfrm>
          <a:prstGeom prst="rect">
            <a:avLst/>
          </a:prstGeom>
        </p:spPr>
      </p:pic>
      <p:pic>
        <p:nvPicPr>
          <p:cNvPr id="19" name="图片 18"/>
          <p:cNvPicPr>
            <a:picLocks noChangeAspect="1"/>
          </p:cNvPicPr>
          <p:nvPr/>
        </p:nvPicPr>
        <p:blipFill rotWithShape="1">
          <a:blip r:embed="rId7"/>
          <a:srcRect l="7742" t="5660" r="7790"/>
          <a:stretch/>
        </p:blipFill>
        <p:spPr>
          <a:xfrm>
            <a:off x="5629277" y="4024695"/>
            <a:ext cx="2157412" cy="2674442"/>
          </a:xfrm>
          <a:prstGeom prst="rect">
            <a:avLst/>
          </a:prstGeom>
        </p:spPr>
      </p:pic>
      <p:pic>
        <p:nvPicPr>
          <p:cNvPr id="20" name="图片 19"/>
          <p:cNvPicPr>
            <a:picLocks noChangeAspect="1"/>
          </p:cNvPicPr>
          <p:nvPr/>
        </p:nvPicPr>
        <p:blipFill>
          <a:blip r:embed="rId8"/>
          <a:stretch>
            <a:fillRect/>
          </a:stretch>
        </p:blipFill>
        <p:spPr>
          <a:xfrm>
            <a:off x="8275659" y="713844"/>
            <a:ext cx="3232533" cy="3270974"/>
          </a:xfrm>
          <a:prstGeom prst="rect">
            <a:avLst/>
          </a:prstGeom>
        </p:spPr>
      </p:pic>
      <p:sp>
        <p:nvSpPr>
          <p:cNvPr id="21" name="文本框 20"/>
          <p:cNvSpPr txBox="1"/>
          <p:nvPr/>
        </p:nvSpPr>
        <p:spPr>
          <a:xfrm>
            <a:off x="276226" y="5361916"/>
            <a:ext cx="5438774" cy="1754326"/>
          </a:xfrm>
          <a:prstGeom prst="rect">
            <a:avLst/>
          </a:prstGeom>
          <a:noFill/>
        </p:spPr>
        <p:txBody>
          <a:bodyPr wrap="square" rtlCol="0">
            <a:spAutoFit/>
          </a:bodyPr>
          <a:lstStyle/>
          <a:p>
            <a:r>
              <a:rPr lang="zh-CN" altLang="zh-CN" dirty="0">
                <a:solidFill>
                  <a:srgbClr val="FF0000"/>
                </a:solidFill>
              </a:rPr>
              <a:t>•</a:t>
            </a:r>
            <a:r>
              <a:rPr lang="en-US" altLang="zh-CN" dirty="0">
                <a:solidFill>
                  <a:srgbClr val="FF0000"/>
                </a:solidFill>
              </a:rPr>
              <a:t> p orbitals: three different wave functions </a:t>
            </a:r>
            <a:r>
              <a:rPr lang="en-US" altLang="zh-CN" dirty="0">
                <a:solidFill>
                  <a:srgbClr val="FF0000"/>
                </a:solidFill>
                <a:sym typeface="Wingdings" panose="05000000000000000000" pitchFamily="2" charset="2"/>
              </a:rPr>
              <a:t> </a:t>
            </a:r>
          </a:p>
          <a:p>
            <a:r>
              <a:rPr lang="en-US" altLang="zh-CN" dirty="0">
                <a:solidFill>
                  <a:srgbClr val="FF0000"/>
                </a:solidFill>
                <a:sym typeface="Wingdings" panose="05000000000000000000" pitchFamily="2" charset="2"/>
              </a:rPr>
              <a:t>  </a:t>
            </a:r>
            <a:r>
              <a:rPr lang="en-US" altLang="zh-CN" dirty="0">
                <a:solidFill>
                  <a:srgbClr val="FF0000"/>
                </a:solidFill>
              </a:rPr>
              <a:t>threefold degeneracy</a:t>
            </a:r>
          </a:p>
          <a:p>
            <a:endParaRPr lang="en-US" altLang="zh-CN" dirty="0">
              <a:solidFill>
                <a:srgbClr val="FF0000"/>
              </a:solidFill>
            </a:endParaRPr>
          </a:p>
          <a:p>
            <a:r>
              <a:rPr lang="zh-CN" altLang="zh-CN" dirty="0">
                <a:solidFill>
                  <a:srgbClr val="00B0F0"/>
                </a:solidFill>
              </a:rPr>
              <a:t>•</a:t>
            </a:r>
            <a:r>
              <a:rPr lang="en-US" altLang="zh-CN" dirty="0">
                <a:solidFill>
                  <a:srgbClr val="00B0F0"/>
                </a:solidFill>
              </a:rPr>
              <a:t> </a:t>
            </a:r>
            <a:r>
              <a:rPr lang="en-US" altLang="zh-CN" i="1" dirty="0">
                <a:solidFill>
                  <a:srgbClr val="00B0F0"/>
                </a:solidFill>
              </a:rPr>
              <a:t>Selection Rule: </a:t>
            </a:r>
            <a:r>
              <a:rPr lang="en-US" altLang="zh-CN" dirty="0">
                <a:solidFill>
                  <a:srgbClr val="00B0F0"/>
                </a:solidFill>
              </a:rPr>
              <a:t>decide whether or not the states are indeed coupled through irreducible representations</a:t>
            </a:r>
            <a:endParaRPr lang="zh-CN" altLang="en-US" dirty="0">
              <a:solidFill>
                <a:srgbClr val="00B0F0"/>
              </a:solidFill>
            </a:endParaRPr>
          </a:p>
          <a:p>
            <a:endParaRPr lang="zh-CN" altLang="en-US" dirty="0"/>
          </a:p>
        </p:txBody>
      </p:sp>
      <p:sp>
        <p:nvSpPr>
          <p:cNvPr id="22" name="矩形 21"/>
          <p:cNvSpPr/>
          <p:nvPr/>
        </p:nvSpPr>
        <p:spPr>
          <a:xfrm>
            <a:off x="96369" y="2741441"/>
            <a:ext cx="4620176" cy="646331"/>
          </a:xfrm>
          <a:prstGeom prst="rect">
            <a:avLst/>
          </a:prstGeom>
        </p:spPr>
        <p:txBody>
          <a:bodyPr wrap="none">
            <a:spAutoFit/>
          </a:bodyPr>
          <a:lstStyle/>
          <a:p>
            <a:r>
              <a:rPr lang="en-US" altLang="zh-CN" b="1" dirty="0"/>
              <a:t>Group theory related: </a:t>
            </a:r>
            <a:r>
              <a:rPr lang="en-US" altLang="zh-CN" dirty="0"/>
              <a:t>s</a:t>
            </a:r>
            <a:r>
              <a:rPr lang="zh-CN" altLang="en-US" dirty="0"/>
              <a:t>ymmetry operations</a:t>
            </a:r>
          </a:p>
          <a:p>
            <a:endParaRPr lang="zh-CN" altLang="en-US" dirty="0"/>
          </a:p>
        </p:txBody>
      </p:sp>
      <p:sp>
        <p:nvSpPr>
          <p:cNvPr id="17"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Research Content</a:t>
            </a:r>
          </a:p>
        </p:txBody>
      </p:sp>
    </p:spTree>
    <p:extLst>
      <p:ext uri="{BB962C8B-B14F-4D97-AF65-F5344CB8AC3E}">
        <p14:creationId xmlns:p14="http://schemas.microsoft.com/office/powerpoint/2010/main" val="222414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02C8513-8465-475E-82B8-5109171FE974}"/>
              </a:ext>
            </a:extLst>
          </p:cNvPr>
          <p:cNvSpPr/>
          <p:nvPr/>
        </p:nvSpPr>
        <p:spPr>
          <a:xfrm>
            <a:off x="0" y="0"/>
            <a:ext cx="12192000"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60">
            <a:extLst>
              <a:ext uri="{FF2B5EF4-FFF2-40B4-BE49-F238E27FC236}">
                <a16:creationId xmlns:a16="http://schemas.microsoft.com/office/drawing/2014/main" id="{F04047AE-F615-49A9-9FCC-FB49C9C3B33C}"/>
              </a:ext>
            </a:extLst>
          </p:cNvPr>
          <p:cNvSpPr txBox="1"/>
          <p:nvPr/>
        </p:nvSpPr>
        <p:spPr>
          <a:xfrm>
            <a:off x="106531" y="88763"/>
            <a:ext cx="3522493" cy="461665"/>
          </a:xfrm>
          <a:prstGeom prst="rect">
            <a:avLst/>
          </a:prstGeom>
          <a:solidFill>
            <a:schemeClr val="bg1"/>
          </a:solidFill>
        </p:spPr>
        <p:txBody>
          <a:bodyPr wrap="square" rtlCol="0">
            <a:spAutoFit/>
          </a:bodyPr>
          <a:lstStyle/>
          <a:p>
            <a:pPr algn="ctr"/>
            <a:r>
              <a:rPr lang="en-US" sz="2400" dirty="0">
                <a:latin typeface="Calibri" panose="020F0502020204030204" pitchFamily="34" charset="0"/>
              </a:rPr>
              <a:t>Research Content</a:t>
            </a:r>
          </a:p>
        </p:txBody>
      </p:sp>
      <p:sp>
        <p:nvSpPr>
          <p:cNvPr id="4" name="文本框 3"/>
          <p:cNvSpPr txBox="1"/>
          <p:nvPr/>
        </p:nvSpPr>
        <p:spPr>
          <a:xfrm>
            <a:off x="96369" y="767297"/>
            <a:ext cx="7551339" cy="369332"/>
          </a:xfrm>
          <a:prstGeom prst="rect">
            <a:avLst/>
          </a:prstGeom>
          <a:noFill/>
        </p:spPr>
        <p:txBody>
          <a:bodyPr wrap="square" rtlCol="0">
            <a:spAutoFit/>
          </a:bodyPr>
          <a:lstStyle>
            <a:defPPr>
              <a:defRPr lang="zh-CN"/>
            </a:defPPr>
            <a:lvl1pPr>
              <a:defRPr b="1"/>
            </a:lvl1pPr>
          </a:lstStyle>
          <a:p>
            <a:r>
              <a:rPr lang="en-US" altLang="zh-CN" dirty="0"/>
              <a:t>Quantitative analysis of band structures: tight-binding related issues</a:t>
            </a:r>
            <a:endParaRPr lang="zh-CN" altLang="en-US" dirty="0"/>
          </a:p>
        </p:txBody>
      </p:sp>
      <p:sp>
        <p:nvSpPr>
          <p:cNvPr id="6" name="文本框 5"/>
          <p:cNvSpPr txBox="1"/>
          <p:nvPr/>
        </p:nvSpPr>
        <p:spPr>
          <a:xfrm>
            <a:off x="265855" y="1275379"/>
            <a:ext cx="5830145" cy="5078313"/>
          </a:xfrm>
          <a:prstGeom prst="rect">
            <a:avLst/>
          </a:prstGeom>
          <a:noFill/>
        </p:spPr>
        <p:txBody>
          <a:bodyPr wrap="square" rtlCol="0">
            <a:spAutoFit/>
          </a:bodyPr>
          <a:lstStyle/>
          <a:p>
            <a:r>
              <a:rPr lang="en-US" altLang="zh-CN" b="1" dirty="0"/>
              <a:t>Question: How to use some simple numbers to characterize the band structure?</a:t>
            </a:r>
          </a:p>
          <a:p>
            <a:endParaRPr lang="en-US" altLang="zh-CN" dirty="0"/>
          </a:p>
          <a:p>
            <a:r>
              <a:rPr lang="en-US" altLang="zh-CN" dirty="0"/>
              <a:t>Answer: </a:t>
            </a:r>
          </a:p>
          <a:p>
            <a:r>
              <a:rPr lang="en-US" altLang="zh-CN" dirty="0"/>
              <a:t>• </a:t>
            </a:r>
            <a:r>
              <a:rPr lang="en-US" altLang="zh-CN" dirty="0">
                <a:solidFill>
                  <a:srgbClr val="FF0000"/>
                </a:solidFill>
              </a:rPr>
              <a:t>LCAO</a:t>
            </a:r>
            <a:r>
              <a:rPr lang="en-US" altLang="zh-CN" dirty="0"/>
              <a:t> (linear combination of atomic orbitals) based  </a:t>
            </a:r>
          </a:p>
          <a:p>
            <a:r>
              <a:rPr lang="en-US" altLang="zh-CN" dirty="0"/>
              <a:t>   wave functions√</a:t>
            </a:r>
            <a:r>
              <a:rPr lang="en-US" altLang="zh-CN" dirty="0">
                <a:sym typeface="Wingdings" panose="05000000000000000000" pitchFamily="2" charset="2"/>
              </a:rPr>
              <a:t> </a:t>
            </a:r>
            <a:r>
              <a:rPr lang="en-US" altLang="zh-CN" dirty="0">
                <a:solidFill>
                  <a:srgbClr val="FF0000"/>
                </a:solidFill>
                <a:sym typeface="Wingdings" panose="05000000000000000000" pitchFamily="2" charset="2"/>
              </a:rPr>
              <a:t>start point of  tight-binding </a:t>
            </a:r>
          </a:p>
          <a:p>
            <a:r>
              <a:rPr lang="en-US" altLang="zh-CN" dirty="0">
                <a:solidFill>
                  <a:srgbClr val="FF0000"/>
                </a:solidFill>
                <a:sym typeface="Wingdings" panose="05000000000000000000" pitchFamily="2" charset="2"/>
              </a:rPr>
              <a:t>   approximation</a:t>
            </a:r>
          </a:p>
          <a:p>
            <a:endParaRPr lang="en-US" altLang="zh-CN" dirty="0">
              <a:sym typeface="Wingdings" panose="05000000000000000000" pitchFamily="2" charset="2"/>
            </a:endParaRPr>
          </a:p>
          <a:p>
            <a:r>
              <a:rPr lang="en-US" altLang="zh-CN" dirty="0"/>
              <a:t>• to get energy </a:t>
            </a:r>
            <a:r>
              <a:rPr lang="en-US" altLang="zh-CN" dirty="0">
                <a:sym typeface="Wingdings" panose="05000000000000000000" pitchFamily="2" charset="2"/>
              </a:rPr>
              <a:t> </a:t>
            </a:r>
            <a:r>
              <a:rPr lang="en-US" altLang="zh-CN" dirty="0">
                <a:solidFill>
                  <a:srgbClr val="FF0000"/>
                </a:solidFill>
                <a:sym typeface="Wingdings" panose="05000000000000000000" pitchFamily="2" charset="2"/>
              </a:rPr>
              <a:t>Hamiltonian</a:t>
            </a:r>
            <a:r>
              <a:rPr lang="en-US" altLang="zh-CN" dirty="0"/>
              <a:t>!</a:t>
            </a:r>
          </a:p>
          <a:p>
            <a:endParaRPr lang="en-US" altLang="zh-CN" dirty="0"/>
          </a:p>
          <a:p>
            <a:r>
              <a:rPr lang="en-US" altLang="zh-CN" dirty="0">
                <a:solidFill>
                  <a:srgbClr val="FF0000"/>
                </a:solidFill>
              </a:rPr>
              <a:t>solve the bands </a:t>
            </a:r>
            <a:r>
              <a:rPr lang="en-US" altLang="zh-CN" dirty="0">
                <a:solidFill>
                  <a:srgbClr val="FF0000"/>
                </a:solidFill>
                <a:sym typeface="Wingdings" panose="05000000000000000000" pitchFamily="2" charset="2"/>
              </a:rPr>
              <a:t> </a:t>
            </a:r>
            <a:r>
              <a:rPr lang="en-US" altLang="zh-CN" dirty="0">
                <a:solidFill>
                  <a:srgbClr val="FF0000"/>
                </a:solidFill>
              </a:rPr>
              <a:t>solve the Hamiltonian </a:t>
            </a:r>
            <a:r>
              <a:rPr lang="en-US" altLang="zh-CN" dirty="0">
                <a:solidFill>
                  <a:srgbClr val="FF0000"/>
                </a:solidFill>
                <a:sym typeface="Wingdings" panose="05000000000000000000" pitchFamily="2" charset="2"/>
              </a:rPr>
              <a:t></a:t>
            </a:r>
            <a:r>
              <a:rPr lang="en-US" altLang="zh-CN" dirty="0">
                <a:solidFill>
                  <a:srgbClr val="FF0000"/>
                </a:solidFill>
              </a:rPr>
              <a:t> a reasonable construction method (take care of the orbitals near the Fermi level)</a:t>
            </a: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en-US" altLang="zh-CN" dirty="0">
                <a:sym typeface="Wingdings" panose="05000000000000000000" pitchFamily="2" charset="2"/>
              </a:rPr>
              <a:t> </a:t>
            </a:r>
            <a:r>
              <a:rPr lang="en-US" altLang="zh-CN" b="1" dirty="0">
                <a:sym typeface="Wingdings" panose="05000000000000000000" pitchFamily="2" charset="2"/>
              </a:rPr>
              <a:t>Tight-binding model</a:t>
            </a:r>
            <a:endParaRPr lang="en-US" altLang="zh-CN" b="1" dirty="0"/>
          </a:p>
          <a:p>
            <a:endParaRPr lang="zh-CN" altLang="en-US" dirty="0"/>
          </a:p>
        </p:txBody>
      </p:sp>
      <p:pic>
        <p:nvPicPr>
          <p:cNvPr id="16" name="Picture 2" descr="Materials Science logo with photo of Wenhao Sun">
            <a:extLst>
              <a:ext uri="{FF2B5EF4-FFF2-40B4-BE49-F238E27FC236}">
                <a16:creationId xmlns:a16="http://schemas.microsoft.com/office/drawing/2014/main" id="{8F968DC9-E9D6-459C-85FE-4579AF56CC2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08" r="44304" b="10360"/>
          <a:stretch/>
        </p:blipFill>
        <p:spPr bwMode="auto">
          <a:xfrm>
            <a:off x="11558531" y="0"/>
            <a:ext cx="633469" cy="63919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6192981" y="1733149"/>
            <a:ext cx="3801041" cy="369332"/>
          </a:xfrm>
          <a:prstGeom prst="rect">
            <a:avLst/>
          </a:prstGeom>
        </p:spPr>
        <p:txBody>
          <a:bodyPr wrap="none">
            <a:spAutoFit/>
          </a:bodyPr>
          <a:lstStyle/>
          <a:p>
            <a:r>
              <a:rPr lang="en-US" altLang="zh-CN" dirty="0"/>
              <a:t>“tightly bound electrons in solids”</a:t>
            </a:r>
          </a:p>
        </p:txBody>
      </p:sp>
      <p:sp>
        <p:nvSpPr>
          <p:cNvPr id="14" name="文本框 13"/>
          <p:cNvSpPr txBox="1"/>
          <p:nvPr/>
        </p:nvSpPr>
        <p:spPr>
          <a:xfrm>
            <a:off x="6290170" y="1287979"/>
            <a:ext cx="4143375" cy="372546"/>
          </a:xfrm>
          <a:prstGeom prst="rect">
            <a:avLst/>
          </a:prstGeom>
          <a:noFill/>
        </p:spPr>
        <p:txBody>
          <a:bodyPr wrap="square" rtlCol="0">
            <a:spAutoFit/>
          </a:bodyPr>
          <a:lstStyle/>
          <a:p>
            <a:r>
              <a:rPr lang="en-US" altLang="zh-CN" b="1" dirty="0"/>
              <a:t>Why tight-binding?</a:t>
            </a:r>
            <a:endParaRPr lang="zh-CN" altLang="en-US" b="1" dirty="0"/>
          </a:p>
        </p:txBody>
      </p:sp>
      <p:sp>
        <p:nvSpPr>
          <p:cNvPr id="17" name="文本框 16"/>
          <p:cNvSpPr txBox="1"/>
          <p:nvPr/>
        </p:nvSpPr>
        <p:spPr>
          <a:xfrm>
            <a:off x="6290170" y="2175105"/>
            <a:ext cx="3453905" cy="3416320"/>
          </a:xfrm>
          <a:prstGeom prst="rect">
            <a:avLst/>
          </a:prstGeom>
          <a:noFill/>
        </p:spPr>
        <p:txBody>
          <a:bodyPr wrap="square" rtlCol="0">
            <a:spAutoFit/>
          </a:bodyPr>
          <a:lstStyle/>
          <a:p>
            <a:r>
              <a:rPr lang="en-US" altLang="zh-CN" dirty="0"/>
              <a:t>• describe the band structure over the entire Brillouin zone</a:t>
            </a:r>
          </a:p>
          <a:p>
            <a:endParaRPr lang="en-US" altLang="zh-CN" dirty="0"/>
          </a:p>
          <a:p>
            <a:r>
              <a:rPr lang="en-US" altLang="zh-CN" dirty="0"/>
              <a:t>• describes correctly band mixing</a:t>
            </a:r>
          </a:p>
          <a:p>
            <a:endParaRPr lang="en-US" altLang="zh-CN" dirty="0"/>
          </a:p>
          <a:p>
            <a:r>
              <a:rPr lang="en-US" altLang="zh-CN" dirty="0"/>
              <a:t>• gives atomic details</a:t>
            </a:r>
          </a:p>
          <a:p>
            <a:endParaRPr lang="en-US" altLang="zh-CN" dirty="0"/>
          </a:p>
          <a:p>
            <a:r>
              <a:rPr lang="en-US" altLang="zh-CN" dirty="0"/>
              <a:t>• low</a:t>
            </a:r>
            <a:r>
              <a:rPr lang="zh-CN" altLang="en-US" dirty="0"/>
              <a:t> </a:t>
            </a:r>
            <a:r>
              <a:rPr lang="en-US" altLang="zh-CN" dirty="0"/>
              <a:t>computational cost</a:t>
            </a:r>
          </a:p>
          <a:p>
            <a:endParaRPr lang="en-US" altLang="zh-CN" dirty="0"/>
          </a:p>
          <a:p>
            <a:r>
              <a:rPr lang="en-US" altLang="zh-CN" dirty="0"/>
              <a:t>• a real space approach</a:t>
            </a:r>
          </a:p>
          <a:p>
            <a:endParaRPr lang="en-US" altLang="zh-CN" dirty="0"/>
          </a:p>
          <a:p>
            <a:r>
              <a:rPr lang="en-US" altLang="zh-CN" dirty="0"/>
              <a:t>…</a:t>
            </a:r>
            <a:endParaRPr lang="zh-CN" altLang="en-US" dirty="0"/>
          </a:p>
        </p:txBody>
      </p:sp>
      <p:pic>
        <p:nvPicPr>
          <p:cNvPr id="18" name="图片 17"/>
          <p:cNvPicPr>
            <a:picLocks noChangeAspect="1"/>
          </p:cNvPicPr>
          <p:nvPr/>
        </p:nvPicPr>
        <p:blipFill rotWithShape="1">
          <a:blip r:embed="rId4"/>
          <a:srcRect r="1793"/>
          <a:stretch/>
        </p:blipFill>
        <p:spPr>
          <a:xfrm>
            <a:off x="3086288" y="5664049"/>
            <a:ext cx="1571500" cy="342900"/>
          </a:xfrm>
          <a:prstGeom prst="rect">
            <a:avLst/>
          </a:prstGeom>
        </p:spPr>
      </p:pic>
      <p:sp>
        <p:nvSpPr>
          <p:cNvPr id="20" name="文本框 19"/>
          <p:cNvSpPr txBox="1"/>
          <p:nvPr/>
        </p:nvSpPr>
        <p:spPr>
          <a:xfrm>
            <a:off x="6192981" y="5664049"/>
            <a:ext cx="5848350" cy="369332"/>
          </a:xfrm>
          <a:prstGeom prst="rect">
            <a:avLst/>
          </a:prstGeom>
          <a:noFill/>
        </p:spPr>
        <p:txBody>
          <a:bodyPr wrap="square" rtlCol="0">
            <a:spAutoFit/>
          </a:bodyPr>
          <a:lstStyle/>
          <a:p>
            <a:r>
              <a:rPr lang="en-US" altLang="zh-CN" dirty="0">
                <a:solidFill>
                  <a:srgbClr val="00B0F0"/>
                </a:solidFill>
              </a:rPr>
              <a:t>How to construct a proper Hamiltonian? </a:t>
            </a:r>
            <a:endParaRPr lang="zh-CN" altLang="en-US" dirty="0">
              <a:solidFill>
                <a:srgbClr val="00B0F0"/>
              </a:solidFill>
            </a:endParaRPr>
          </a:p>
        </p:txBody>
      </p:sp>
      <p:sp>
        <p:nvSpPr>
          <p:cNvPr id="22" name="下箭头 21"/>
          <p:cNvSpPr/>
          <p:nvPr/>
        </p:nvSpPr>
        <p:spPr>
          <a:xfrm>
            <a:off x="7647708" y="5121220"/>
            <a:ext cx="198187" cy="4702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42373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2150</Words>
  <Application>Microsoft Office PowerPoint</Application>
  <PresentationFormat>宽屏</PresentationFormat>
  <Paragraphs>285</Paragraphs>
  <Slides>31</Slides>
  <Notes>18</Notes>
  <HiddenSlides>0</HiddenSlides>
  <MMClips>2</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0" baseType="lpstr">
      <vt:lpstr>等线</vt:lpstr>
      <vt:lpstr>等线 Light</vt:lpstr>
      <vt:lpstr>Arial</vt:lpstr>
      <vt:lpstr>Calibri</vt:lpstr>
      <vt:lpstr>Cambria Math</vt:lpstr>
      <vt:lpstr>Tahoma</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Visualization</vt:lpstr>
      <vt:lpstr>PowerPoint 演示文稿</vt:lpstr>
      <vt:lpstr>PowerPoint 演示文稿</vt:lpstr>
      <vt:lpstr>PowerPoint 演示文稿</vt:lpstr>
      <vt:lpstr>PowerPoint 演示文稿</vt:lpstr>
      <vt:lpstr>PowerPoint 演示文稿</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Liao Siyu</dc:creator>
  <cp:lastModifiedBy>Liao Siyu</cp:lastModifiedBy>
  <cp:revision>53</cp:revision>
  <dcterms:created xsi:type="dcterms:W3CDTF">2020-10-28T15:19:25Z</dcterms:created>
  <dcterms:modified xsi:type="dcterms:W3CDTF">2020-10-30T15:22:57Z</dcterms:modified>
</cp:coreProperties>
</file>